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8" r:id="rId4"/>
  </p:sldMasterIdLst>
  <p:notesMasterIdLst>
    <p:notesMasterId r:id="rId26"/>
  </p:notesMasterIdLst>
  <p:handoutMasterIdLst>
    <p:handoutMasterId r:id="rId27"/>
  </p:handoutMasterIdLst>
  <p:sldIdLst>
    <p:sldId id="264" r:id="rId5"/>
    <p:sldId id="260" r:id="rId6"/>
    <p:sldId id="265" r:id="rId7"/>
    <p:sldId id="267" r:id="rId8"/>
    <p:sldId id="272" r:id="rId9"/>
    <p:sldId id="268" r:id="rId10"/>
    <p:sldId id="271" r:id="rId11"/>
    <p:sldId id="273" r:id="rId12"/>
    <p:sldId id="274" r:id="rId13"/>
    <p:sldId id="275" r:id="rId14"/>
    <p:sldId id="276" r:id="rId15"/>
    <p:sldId id="277" r:id="rId16"/>
    <p:sldId id="278" r:id="rId17"/>
    <p:sldId id="281" r:id="rId18"/>
    <p:sldId id="282" r:id="rId19"/>
    <p:sldId id="283" r:id="rId20"/>
    <p:sldId id="284" r:id="rId21"/>
    <p:sldId id="285" r:id="rId22"/>
    <p:sldId id="286" r:id="rId23"/>
    <p:sldId id="266" r:id="rId24"/>
    <p:sldId id="28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79F0AD-CD8B-4B2E-8922-DC126195E230}" v="42" dt="2022-11-20T19:07:27.445"/>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931" y="221"/>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6" d="100"/>
          <a:sy n="86" d="100"/>
        </p:scale>
        <p:origin x="22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uele Pisello" userId="f44ed3297459aa9b" providerId="LiveId" clId="{7879F0AD-CD8B-4B2E-8922-DC126195E230}"/>
    <pc:docChg chg="undo custSel modSld">
      <pc:chgData name="Emanuele Pisello" userId="f44ed3297459aa9b" providerId="LiveId" clId="{7879F0AD-CD8B-4B2E-8922-DC126195E230}" dt="2022-11-20T19:07:30.839" v="149" actId="1076"/>
      <pc:docMkLst>
        <pc:docMk/>
      </pc:docMkLst>
      <pc:sldChg chg="modSp mod modTransition modAnim">
        <pc:chgData name="Emanuele Pisello" userId="f44ed3297459aa9b" providerId="LiveId" clId="{7879F0AD-CD8B-4B2E-8922-DC126195E230}" dt="2022-11-20T08:38:39.522" v="43" actId="1076"/>
        <pc:sldMkLst>
          <pc:docMk/>
          <pc:sldMk cId="4034271410" sldId="260"/>
        </pc:sldMkLst>
        <pc:picChg chg="mod">
          <ac:chgData name="Emanuele Pisello" userId="f44ed3297459aa9b" providerId="LiveId" clId="{7879F0AD-CD8B-4B2E-8922-DC126195E230}" dt="2022-11-20T08:38:39.522" v="43" actId="1076"/>
          <ac:picMkLst>
            <pc:docMk/>
            <pc:sldMk cId="4034271410" sldId="260"/>
            <ac:picMk id="10" creationId="{B2A4A005-EF79-3A1F-5ED1-9075448813CE}"/>
          </ac:picMkLst>
        </pc:picChg>
      </pc:sldChg>
      <pc:sldChg chg="delSp modSp mod modTransition delAnim">
        <pc:chgData name="Emanuele Pisello" userId="f44ed3297459aa9b" providerId="LiveId" clId="{7879F0AD-CD8B-4B2E-8922-DC126195E230}" dt="2022-11-20T19:07:30.839" v="149" actId="1076"/>
        <pc:sldMkLst>
          <pc:docMk/>
          <pc:sldMk cId="3550316025" sldId="264"/>
        </pc:sldMkLst>
        <pc:spChg chg="mod">
          <ac:chgData name="Emanuele Pisello" userId="f44ed3297459aa9b" providerId="LiveId" clId="{7879F0AD-CD8B-4B2E-8922-DC126195E230}" dt="2022-11-20T16:22:20.025" v="145" actId="1076"/>
          <ac:spMkLst>
            <pc:docMk/>
            <pc:sldMk cId="3550316025" sldId="264"/>
            <ac:spMk id="3" creationId="{7721F547-2086-4D47-BB8F-44FA940064BE}"/>
          </ac:spMkLst>
        </pc:spChg>
        <pc:picChg chg="mod">
          <ac:chgData name="Emanuele Pisello" userId="f44ed3297459aa9b" providerId="LiveId" clId="{7879F0AD-CD8B-4B2E-8922-DC126195E230}" dt="2022-11-20T19:07:30.839" v="149" actId="1076"/>
          <ac:picMkLst>
            <pc:docMk/>
            <pc:sldMk cId="3550316025" sldId="264"/>
            <ac:picMk id="4" creationId="{802217F7-B1CB-AF28-DCCA-96C38970D11A}"/>
          </ac:picMkLst>
        </pc:picChg>
        <pc:picChg chg="del">
          <ac:chgData name="Emanuele Pisello" userId="f44ed3297459aa9b" providerId="LiveId" clId="{7879F0AD-CD8B-4B2E-8922-DC126195E230}" dt="2022-11-17T17:00:32.763" v="0" actId="478"/>
          <ac:picMkLst>
            <pc:docMk/>
            <pc:sldMk cId="3550316025" sldId="264"/>
            <ac:picMk id="4" creationId="{D0964C07-9782-AE91-ECE9-783772EBAE89}"/>
          </ac:picMkLst>
        </pc:picChg>
        <pc:picChg chg="mod">
          <ac:chgData name="Emanuele Pisello" userId="f44ed3297459aa9b" providerId="LiveId" clId="{7879F0AD-CD8B-4B2E-8922-DC126195E230}" dt="2022-11-20T16:22:36.148" v="148" actId="1076"/>
          <ac:picMkLst>
            <pc:docMk/>
            <pc:sldMk cId="3550316025" sldId="264"/>
            <ac:picMk id="5" creationId="{E02A32A9-E857-46CE-8AA3-D318B7D6463D}"/>
          </ac:picMkLst>
        </pc:picChg>
      </pc:sldChg>
      <pc:sldChg chg="modSp mod modTransition">
        <pc:chgData name="Emanuele Pisello" userId="f44ed3297459aa9b" providerId="LiveId" clId="{7879F0AD-CD8B-4B2E-8922-DC126195E230}" dt="2022-11-20T08:38:44.568" v="44" actId="1076"/>
        <pc:sldMkLst>
          <pc:docMk/>
          <pc:sldMk cId="1910380959" sldId="265"/>
        </pc:sldMkLst>
        <pc:picChg chg="mod">
          <ac:chgData name="Emanuele Pisello" userId="f44ed3297459aa9b" providerId="LiveId" clId="{7879F0AD-CD8B-4B2E-8922-DC126195E230}" dt="2022-11-20T08:38:44.568" v="44" actId="1076"/>
          <ac:picMkLst>
            <pc:docMk/>
            <pc:sldMk cId="1910380959" sldId="265"/>
            <ac:picMk id="7" creationId="{B3842FBD-F606-8B04-219A-7391B85F793A}"/>
          </ac:picMkLst>
        </pc:picChg>
      </pc:sldChg>
      <pc:sldChg chg="delSp modSp mod modTransition delAnim">
        <pc:chgData name="Emanuele Pisello" userId="f44ed3297459aa9b" providerId="LiveId" clId="{7879F0AD-CD8B-4B2E-8922-DC126195E230}" dt="2022-11-20T16:20:42.537" v="102" actId="20577"/>
        <pc:sldMkLst>
          <pc:docMk/>
          <pc:sldMk cId="2561622188" sldId="266"/>
        </pc:sldMkLst>
        <pc:spChg chg="mod">
          <ac:chgData name="Emanuele Pisello" userId="f44ed3297459aa9b" providerId="LiveId" clId="{7879F0AD-CD8B-4B2E-8922-DC126195E230}" dt="2022-11-20T16:20:42.537" v="102" actId="20577"/>
          <ac:spMkLst>
            <pc:docMk/>
            <pc:sldMk cId="2561622188" sldId="266"/>
            <ac:spMk id="3" creationId="{9C1FB8C8-D8CF-7319-CD8C-33981C7FA954}"/>
          </ac:spMkLst>
        </pc:spChg>
        <pc:picChg chg="del">
          <ac:chgData name="Emanuele Pisello" userId="f44ed3297459aa9b" providerId="LiveId" clId="{7879F0AD-CD8B-4B2E-8922-DC126195E230}" dt="2022-11-20T16:17:01.945" v="87" actId="478"/>
          <ac:picMkLst>
            <pc:docMk/>
            <pc:sldMk cId="2561622188" sldId="266"/>
            <ac:picMk id="2" creationId="{BC57423D-0824-392D-E555-DF2CBF05E064}"/>
          </ac:picMkLst>
        </pc:picChg>
        <pc:picChg chg="mod">
          <ac:chgData name="Emanuele Pisello" userId="f44ed3297459aa9b" providerId="LiveId" clId="{7879F0AD-CD8B-4B2E-8922-DC126195E230}" dt="2022-11-20T16:19:55.514" v="88" actId="1076"/>
          <ac:picMkLst>
            <pc:docMk/>
            <pc:sldMk cId="2561622188" sldId="266"/>
            <ac:picMk id="4" creationId="{F6D0D007-874F-1F82-61D8-F9D7C0C9A48C}"/>
          </ac:picMkLst>
        </pc:picChg>
      </pc:sldChg>
      <pc:sldChg chg="modSp mod modTransition">
        <pc:chgData name="Emanuele Pisello" userId="f44ed3297459aa9b" providerId="LiveId" clId="{7879F0AD-CD8B-4B2E-8922-DC126195E230}" dt="2022-11-20T08:38:49.672" v="45" actId="1076"/>
        <pc:sldMkLst>
          <pc:docMk/>
          <pc:sldMk cId="1611324527" sldId="267"/>
        </pc:sldMkLst>
        <pc:picChg chg="mod">
          <ac:chgData name="Emanuele Pisello" userId="f44ed3297459aa9b" providerId="LiveId" clId="{7879F0AD-CD8B-4B2E-8922-DC126195E230}" dt="2022-11-20T08:38:49.672" v="45" actId="1076"/>
          <ac:picMkLst>
            <pc:docMk/>
            <pc:sldMk cId="1611324527" sldId="267"/>
            <ac:picMk id="5" creationId="{8EA99DB0-4EB9-0FA8-4DEB-134A8E69896E}"/>
          </ac:picMkLst>
        </pc:picChg>
      </pc:sldChg>
      <pc:sldChg chg="modSp mod modTransition">
        <pc:chgData name="Emanuele Pisello" userId="f44ed3297459aa9b" providerId="LiveId" clId="{7879F0AD-CD8B-4B2E-8922-DC126195E230}" dt="2022-11-20T08:38:32.728" v="42" actId="1076"/>
        <pc:sldMkLst>
          <pc:docMk/>
          <pc:sldMk cId="331534889" sldId="268"/>
        </pc:sldMkLst>
        <pc:picChg chg="mod">
          <ac:chgData name="Emanuele Pisello" userId="f44ed3297459aa9b" providerId="LiveId" clId="{7879F0AD-CD8B-4B2E-8922-DC126195E230}" dt="2022-11-20T08:38:32.728" v="42" actId="1076"/>
          <ac:picMkLst>
            <pc:docMk/>
            <pc:sldMk cId="331534889" sldId="268"/>
            <ac:picMk id="6" creationId="{A5CDE331-D720-823A-DA2C-48EA8CB4F19D}"/>
          </ac:picMkLst>
        </pc:picChg>
      </pc:sldChg>
      <pc:sldChg chg="modSp mod modTransition">
        <pc:chgData name="Emanuele Pisello" userId="f44ed3297459aa9b" providerId="LiveId" clId="{7879F0AD-CD8B-4B2E-8922-DC126195E230}" dt="2022-11-20T08:39:08.079" v="47" actId="1076"/>
        <pc:sldMkLst>
          <pc:docMk/>
          <pc:sldMk cId="245295703" sldId="271"/>
        </pc:sldMkLst>
        <pc:spChg chg="mod">
          <ac:chgData name="Emanuele Pisello" userId="f44ed3297459aa9b" providerId="LiveId" clId="{7879F0AD-CD8B-4B2E-8922-DC126195E230}" dt="2022-11-17T17:54:34.411" v="13" actId="1076"/>
          <ac:spMkLst>
            <pc:docMk/>
            <pc:sldMk cId="245295703" sldId="271"/>
            <ac:spMk id="4" creationId="{78F50675-2A80-D116-01B3-ED3FB01FDAF7}"/>
          </ac:spMkLst>
        </pc:spChg>
        <pc:picChg chg="mod">
          <ac:chgData name="Emanuele Pisello" userId="f44ed3297459aa9b" providerId="LiveId" clId="{7879F0AD-CD8B-4B2E-8922-DC126195E230}" dt="2022-11-20T08:39:08.079" v="47" actId="1076"/>
          <ac:picMkLst>
            <pc:docMk/>
            <pc:sldMk cId="245295703" sldId="271"/>
            <ac:picMk id="3" creationId="{9758730F-EDC9-09FB-2BC3-F168131C1282}"/>
          </ac:picMkLst>
        </pc:picChg>
      </pc:sldChg>
      <pc:sldChg chg="modSp mod modTransition">
        <pc:chgData name="Emanuele Pisello" userId="f44ed3297459aa9b" providerId="LiveId" clId="{7879F0AD-CD8B-4B2E-8922-DC126195E230}" dt="2022-11-20T08:38:54.129" v="46" actId="1076"/>
        <pc:sldMkLst>
          <pc:docMk/>
          <pc:sldMk cId="1035079500" sldId="272"/>
        </pc:sldMkLst>
        <pc:picChg chg="mod">
          <ac:chgData name="Emanuele Pisello" userId="f44ed3297459aa9b" providerId="LiveId" clId="{7879F0AD-CD8B-4B2E-8922-DC126195E230}" dt="2022-11-17T17:22:10.104" v="8" actId="1076"/>
          <ac:picMkLst>
            <pc:docMk/>
            <pc:sldMk cId="1035079500" sldId="272"/>
            <ac:picMk id="3" creationId="{A08BE43F-BE53-AF4C-E9DD-E50491B3EC35}"/>
          </ac:picMkLst>
        </pc:picChg>
        <pc:picChg chg="mod">
          <ac:chgData name="Emanuele Pisello" userId="f44ed3297459aa9b" providerId="LiveId" clId="{7879F0AD-CD8B-4B2E-8922-DC126195E230}" dt="2022-11-17T17:22:10.512" v="9" actId="1076"/>
          <ac:picMkLst>
            <pc:docMk/>
            <pc:sldMk cId="1035079500" sldId="272"/>
            <ac:picMk id="5" creationId="{2D7104FA-E426-59B5-FF4D-B300FCCC61B7}"/>
          </ac:picMkLst>
        </pc:picChg>
        <pc:picChg chg="mod">
          <ac:chgData name="Emanuele Pisello" userId="f44ed3297459aa9b" providerId="LiveId" clId="{7879F0AD-CD8B-4B2E-8922-DC126195E230}" dt="2022-11-20T08:38:54.129" v="46" actId="1076"/>
          <ac:picMkLst>
            <pc:docMk/>
            <pc:sldMk cId="1035079500" sldId="272"/>
            <ac:picMk id="7" creationId="{96BC4D8E-43EC-2F4E-C138-A3DC81F448E5}"/>
          </ac:picMkLst>
        </pc:picChg>
      </pc:sldChg>
      <pc:sldChg chg="delSp modSp mod modTransition delAnim">
        <pc:chgData name="Emanuele Pisello" userId="f44ed3297459aa9b" providerId="LiveId" clId="{7879F0AD-CD8B-4B2E-8922-DC126195E230}" dt="2022-11-20T09:12:46.212" v="67" actId="1076"/>
        <pc:sldMkLst>
          <pc:docMk/>
          <pc:sldMk cId="929324163" sldId="273"/>
        </pc:sldMkLst>
        <pc:spChg chg="mod">
          <ac:chgData name="Emanuele Pisello" userId="f44ed3297459aa9b" providerId="LiveId" clId="{7879F0AD-CD8B-4B2E-8922-DC126195E230}" dt="2022-11-20T08:42:00.982" v="58" actId="1076"/>
          <ac:spMkLst>
            <pc:docMk/>
            <pc:sldMk cId="929324163" sldId="273"/>
            <ac:spMk id="4" creationId="{78F50675-2A80-D116-01B3-ED3FB01FDAF7}"/>
          </ac:spMkLst>
        </pc:spChg>
        <pc:picChg chg="mod">
          <ac:chgData name="Emanuele Pisello" userId="f44ed3297459aa9b" providerId="LiveId" clId="{7879F0AD-CD8B-4B2E-8922-DC126195E230}" dt="2022-11-20T09:12:46.212" v="67" actId="1076"/>
          <ac:picMkLst>
            <pc:docMk/>
            <pc:sldMk cId="929324163" sldId="273"/>
            <ac:picMk id="6" creationId="{C371F8D7-15DD-BEF5-0EE7-F1D7FE0D34CA}"/>
          </ac:picMkLst>
        </pc:picChg>
        <pc:picChg chg="del mod">
          <ac:chgData name="Emanuele Pisello" userId="f44ed3297459aa9b" providerId="LiveId" clId="{7879F0AD-CD8B-4B2E-8922-DC126195E230}" dt="2022-11-20T08:50:08.591" v="63" actId="478"/>
          <ac:picMkLst>
            <pc:docMk/>
            <pc:sldMk cId="929324163" sldId="273"/>
            <ac:picMk id="6" creationId="{E0FFDE4A-9C4F-3AE3-61B8-36BFE17ABDAA}"/>
          </ac:picMkLst>
        </pc:picChg>
        <pc:picChg chg="del mod">
          <ac:chgData name="Emanuele Pisello" userId="f44ed3297459aa9b" providerId="LiveId" clId="{7879F0AD-CD8B-4B2E-8922-DC126195E230}" dt="2022-11-20T08:50:10.545" v="64" actId="478"/>
          <ac:picMkLst>
            <pc:docMk/>
            <pc:sldMk cId="929324163" sldId="273"/>
            <ac:picMk id="7" creationId="{8725E3C3-E626-32C8-F60B-20CE274EEFC4}"/>
          </ac:picMkLst>
        </pc:picChg>
        <pc:picChg chg="del mod">
          <ac:chgData name="Emanuele Pisello" userId="f44ed3297459aa9b" providerId="LiveId" clId="{7879F0AD-CD8B-4B2E-8922-DC126195E230}" dt="2022-11-19T16:33:38.933" v="17" actId="478"/>
          <ac:picMkLst>
            <pc:docMk/>
            <pc:sldMk cId="929324163" sldId="273"/>
            <ac:picMk id="8" creationId="{4277AF78-2738-4665-4500-6D31A22024E1}"/>
          </ac:picMkLst>
        </pc:picChg>
        <pc:picChg chg="del mod">
          <ac:chgData name="Emanuele Pisello" userId="f44ed3297459aa9b" providerId="LiveId" clId="{7879F0AD-CD8B-4B2E-8922-DC126195E230}" dt="2022-11-20T08:50:12.501" v="65" actId="478"/>
          <ac:picMkLst>
            <pc:docMk/>
            <pc:sldMk cId="929324163" sldId="273"/>
            <ac:picMk id="9" creationId="{7E02A595-23EF-745A-1014-62844E96C863}"/>
          </ac:picMkLst>
        </pc:picChg>
      </pc:sldChg>
      <pc:sldChg chg="modSp mod modTransition">
        <pc:chgData name="Emanuele Pisello" userId="f44ed3297459aa9b" providerId="LiveId" clId="{7879F0AD-CD8B-4B2E-8922-DC126195E230}" dt="2022-11-20T08:49:59.883" v="62" actId="1076"/>
        <pc:sldMkLst>
          <pc:docMk/>
          <pc:sldMk cId="2070883027" sldId="274"/>
        </pc:sldMkLst>
        <pc:picChg chg="mod">
          <ac:chgData name="Emanuele Pisello" userId="f44ed3297459aa9b" providerId="LiveId" clId="{7879F0AD-CD8B-4B2E-8922-DC126195E230}" dt="2022-11-20T08:49:59.883" v="62" actId="1076"/>
          <ac:picMkLst>
            <pc:docMk/>
            <pc:sldMk cId="2070883027" sldId="274"/>
            <ac:picMk id="5" creationId="{95191C84-065F-EEAF-E016-8983509F755B}"/>
          </ac:picMkLst>
        </pc:picChg>
      </pc:sldChg>
      <pc:sldChg chg="modSp mod modTransition">
        <pc:chgData name="Emanuele Pisello" userId="f44ed3297459aa9b" providerId="LiveId" clId="{7879F0AD-CD8B-4B2E-8922-DC126195E230}" dt="2022-11-20T08:57:07.335" v="66" actId="1076"/>
        <pc:sldMkLst>
          <pc:docMk/>
          <pc:sldMk cId="3883723686" sldId="275"/>
        </pc:sldMkLst>
        <pc:picChg chg="mod">
          <ac:chgData name="Emanuele Pisello" userId="f44ed3297459aa9b" providerId="LiveId" clId="{7879F0AD-CD8B-4B2E-8922-DC126195E230}" dt="2022-11-20T08:57:07.335" v="66" actId="1076"/>
          <ac:picMkLst>
            <pc:docMk/>
            <pc:sldMk cId="3883723686" sldId="275"/>
            <ac:picMk id="3" creationId="{6906CA5B-59AC-051F-BA18-0089FAD6C42C}"/>
          </ac:picMkLst>
        </pc:picChg>
      </pc:sldChg>
      <pc:sldChg chg="modSp mod modTransition">
        <pc:chgData name="Emanuele Pisello" userId="f44ed3297459aa9b" providerId="LiveId" clId="{7879F0AD-CD8B-4B2E-8922-DC126195E230}" dt="2022-11-20T09:21:03.094" v="68" actId="1076"/>
        <pc:sldMkLst>
          <pc:docMk/>
          <pc:sldMk cId="2265380537" sldId="276"/>
        </pc:sldMkLst>
        <pc:picChg chg="mod">
          <ac:chgData name="Emanuele Pisello" userId="f44ed3297459aa9b" providerId="LiveId" clId="{7879F0AD-CD8B-4B2E-8922-DC126195E230}" dt="2022-11-20T09:21:03.094" v="68" actId="1076"/>
          <ac:picMkLst>
            <pc:docMk/>
            <pc:sldMk cId="2265380537" sldId="276"/>
            <ac:picMk id="3" creationId="{20BEAE33-FABE-9C67-F926-C11727C41AA5}"/>
          </ac:picMkLst>
        </pc:picChg>
      </pc:sldChg>
      <pc:sldChg chg="modSp mod modTransition">
        <pc:chgData name="Emanuele Pisello" userId="f44ed3297459aa9b" providerId="LiveId" clId="{7879F0AD-CD8B-4B2E-8922-DC126195E230}" dt="2022-11-20T15:39:48.201" v="78" actId="1076"/>
        <pc:sldMkLst>
          <pc:docMk/>
          <pc:sldMk cId="1551011278" sldId="277"/>
        </pc:sldMkLst>
        <pc:spChg chg="mod">
          <ac:chgData name="Emanuele Pisello" userId="f44ed3297459aa9b" providerId="LiveId" clId="{7879F0AD-CD8B-4B2E-8922-DC126195E230}" dt="2022-11-20T15:39:41.920" v="77" actId="27636"/>
          <ac:spMkLst>
            <pc:docMk/>
            <pc:sldMk cId="1551011278" sldId="277"/>
            <ac:spMk id="4" creationId="{78F50675-2A80-D116-01B3-ED3FB01FDAF7}"/>
          </ac:spMkLst>
        </pc:spChg>
        <pc:picChg chg="mod">
          <ac:chgData name="Emanuele Pisello" userId="f44ed3297459aa9b" providerId="LiveId" clId="{7879F0AD-CD8B-4B2E-8922-DC126195E230}" dt="2022-11-20T15:39:48.201" v="78" actId="1076"/>
          <ac:picMkLst>
            <pc:docMk/>
            <pc:sldMk cId="1551011278" sldId="277"/>
            <ac:picMk id="3" creationId="{B08C4178-63B3-AAD5-F74D-5AADF7093C14}"/>
          </ac:picMkLst>
        </pc:picChg>
      </pc:sldChg>
      <pc:sldChg chg="modSp mod modTransition">
        <pc:chgData name="Emanuele Pisello" userId="f44ed3297459aa9b" providerId="LiveId" clId="{7879F0AD-CD8B-4B2E-8922-DC126195E230}" dt="2022-11-20T15:49:27.168" v="79" actId="1076"/>
        <pc:sldMkLst>
          <pc:docMk/>
          <pc:sldMk cId="1203346922" sldId="278"/>
        </pc:sldMkLst>
        <pc:picChg chg="mod">
          <ac:chgData name="Emanuele Pisello" userId="f44ed3297459aa9b" providerId="LiveId" clId="{7879F0AD-CD8B-4B2E-8922-DC126195E230}" dt="2022-11-20T15:49:27.168" v="79" actId="1076"/>
          <ac:picMkLst>
            <pc:docMk/>
            <pc:sldMk cId="1203346922" sldId="278"/>
            <ac:picMk id="3" creationId="{FC3922D8-D921-171A-C7A9-85B28A9D7FD4}"/>
          </ac:picMkLst>
        </pc:picChg>
      </pc:sldChg>
      <pc:sldChg chg="modSp mod modTransition">
        <pc:chgData name="Emanuele Pisello" userId="f44ed3297459aa9b" providerId="LiveId" clId="{7879F0AD-CD8B-4B2E-8922-DC126195E230}" dt="2022-11-20T15:55:06.516" v="80" actId="1076"/>
        <pc:sldMkLst>
          <pc:docMk/>
          <pc:sldMk cId="1021026535" sldId="281"/>
        </pc:sldMkLst>
        <pc:picChg chg="mod">
          <ac:chgData name="Emanuele Pisello" userId="f44ed3297459aa9b" providerId="LiveId" clId="{7879F0AD-CD8B-4B2E-8922-DC126195E230}" dt="2022-11-20T15:55:06.516" v="80" actId="1076"/>
          <ac:picMkLst>
            <pc:docMk/>
            <pc:sldMk cId="1021026535" sldId="281"/>
            <ac:picMk id="3" creationId="{A2538740-69DF-771F-7192-DC2209CF5382}"/>
          </ac:picMkLst>
        </pc:picChg>
      </pc:sldChg>
      <pc:sldChg chg="modSp mod modTransition">
        <pc:chgData name="Emanuele Pisello" userId="f44ed3297459aa9b" providerId="LiveId" clId="{7879F0AD-CD8B-4B2E-8922-DC126195E230}" dt="2022-11-20T15:58:04.144" v="81" actId="1076"/>
        <pc:sldMkLst>
          <pc:docMk/>
          <pc:sldMk cId="61346518" sldId="282"/>
        </pc:sldMkLst>
        <pc:picChg chg="mod">
          <ac:chgData name="Emanuele Pisello" userId="f44ed3297459aa9b" providerId="LiveId" clId="{7879F0AD-CD8B-4B2E-8922-DC126195E230}" dt="2022-11-20T15:58:04.144" v="81" actId="1076"/>
          <ac:picMkLst>
            <pc:docMk/>
            <pc:sldMk cId="61346518" sldId="282"/>
            <ac:picMk id="5" creationId="{AA1F3707-5EE2-FA52-5ACD-097059C2C56C}"/>
          </ac:picMkLst>
        </pc:picChg>
      </pc:sldChg>
      <pc:sldChg chg="delSp modSp mod modTransition delAnim">
        <pc:chgData name="Emanuele Pisello" userId="f44ed3297459aa9b" providerId="LiveId" clId="{7879F0AD-CD8B-4B2E-8922-DC126195E230}" dt="2022-11-20T16:03:57.803" v="83" actId="1076"/>
        <pc:sldMkLst>
          <pc:docMk/>
          <pc:sldMk cId="669806405" sldId="283"/>
        </pc:sldMkLst>
        <pc:picChg chg="del">
          <ac:chgData name="Emanuele Pisello" userId="f44ed3297459aa9b" providerId="LiveId" clId="{7879F0AD-CD8B-4B2E-8922-DC126195E230}" dt="2022-11-20T16:00:38.414" v="82" actId="478"/>
          <ac:picMkLst>
            <pc:docMk/>
            <pc:sldMk cId="669806405" sldId="283"/>
            <ac:picMk id="3" creationId="{9D9CC3E8-C8F2-A8EF-B50E-074772CF5601}"/>
          </ac:picMkLst>
        </pc:picChg>
        <pc:picChg chg="mod">
          <ac:chgData name="Emanuele Pisello" userId="f44ed3297459aa9b" providerId="LiveId" clId="{7879F0AD-CD8B-4B2E-8922-DC126195E230}" dt="2022-11-20T16:03:57.803" v="83" actId="1076"/>
          <ac:picMkLst>
            <pc:docMk/>
            <pc:sldMk cId="669806405" sldId="283"/>
            <ac:picMk id="5" creationId="{E372FFC4-DE08-4983-81AA-8EDDD00DC71E}"/>
          </ac:picMkLst>
        </pc:picChg>
      </pc:sldChg>
      <pc:sldChg chg="modSp mod modTransition">
        <pc:chgData name="Emanuele Pisello" userId="f44ed3297459aa9b" providerId="LiveId" clId="{7879F0AD-CD8B-4B2E-8922-DC126195E230}" dt="2022-11-20T16:06:36.942" v="84" actId="1076"/>
        <pc:sldMkLst>
          <pc:docMk/>
          <pc:sldMk cId="2883100832" sldId="284"/>
        </pc:sldMkLst>
        <pc:picChg chg="mod">
          <ac:chgData name="Emanuele Pisello" userId="f44ed3297459aa9b" providerId="LiveId" clId="{7879F0AD-CD8B-4B2E-8922-DC126195E230}" dt="2022-11-20T16:06:36.942" v="84" actId="1076"/>
          <ac:picMkLst>
            <pc:docMk/>
            <pc:sldMk cId="2883100832" sldId="284"/>
            <ac:picMk id="3" creationId="{7D9DFFFF-E180-C8E5-7F3B-747B51B4CB48}"/>
          </ac:picMkLst>
        </pc:picChg>
      </pc:sldChg>
      <pc:sldChg chg="modSp mod modTransition">
        <pc:chgData name="Emanuele Pisello" userId="f44ed3297459aa9b" providerId="LiveId" clId="{7879F0AD-CD8B-4B2E-8922-DC126195E230}" dt="2022-11-20T16:14:05.893" v="85" actId="1076"/>
        <pc:sldMkLst>
          <pc:docMk/>
          <pc:sldMk cId="2017131704" sldId="285"/>
        </pc:sldMkLst>
        <pc:picChg chg="mod">
          <ac:chgData name="Emanuele Pisello" userId="f44ed3297459aa9b" providerId="LiveId" clId="{7879F0AD-CD8B-4B2E-8922-DC126195E230}" dt="2022-11-20T16:14:05.893" v="85" actId="1076"/>
          <ac:picMkLst>
            <pc:docMk/>
            <pc:sldMk cId="2017131704" sldId="285"/>
            <ac:picMk id="3" creationId="{8BFA2223-2ED7-DFB5-E21B-4BA28EC51164}"/>
          </ac:picMkLst>
        </pc:picChg>
      </pc:sldChg>
      <pc:sldChg chg="modSp mod modTransition">
        <pc:chgData name="Emanuele Pisello" userId="f44ed3297459aa9b" providerId="LiveId" clId="{7879F0AD-CD8B-4B2E-8922-DC126195E230}" dt="2022-11-20T16:15:55.112" v="86" actId="1076"/>
        <pc:sldMkLst>
          <pc:docMk/>
          <pc:sldMk cId="2404888883" sldId="286"/>
        </pc:sldMkLst>
        <pc:picChg chg="mod">
          <ac:chgData name="Emanuele Pisello" userId="f44ed3297459aa9b" providerId="LiveId" clId="{7879F0AD-CD8B-4B2E-8922-DC126195E230}" dt="2022-11-20T16:15:55.112" v="86" actId="1076"/>
          <ac:picMkLst>
            <pc:docMk/>
            <pc:sldMk cId="2404888883" sldId="286"/>
            <ac:picMk id="3" creationId="{A88195D6-D936-15E3-D70C-57CAE78289D3}"/>
          </ac:picMkLst>
        </pc:picChg>
      </pc:sldChg>
      <pc:sldChg chg="modTransition">
        <pc:chgData name="Emanuele Pisello" userId="f44ed3297459aa9b" providerId="LiveId" clId="{7879F0AD-CD8B-4B2E-8922-DC126195E230}" dt="2022-11-17T17:01:28.558" v="1"/>
        <pc:sldMkLst>
          <pc:docMk/>
          <pc:sldMk cId="1643519110" sldId="28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C64AD-A702-42D9-8C27-1A73F4995E3A}" type="doc">
      <dgm:prSet loTypeId="urn:microsoft.com/office/officeart/2018/5/layout/IconCircleLabelList" loCatId="icon" qsTypeId="urn:microsoft.com/office/officeart/2005/8/quickstyle/simple1" qsCatId="simple" csTypeId="urn:microsoft.com/office/officeart/2018/5/colors/Iconchunking_neutralicon_accent1_2" csCatId="accent1" phldr="1"/>
      <dgm:spPr/>
      <dgm:t>
        <a:bodyPr rtlCol="0"/>
        <a:lstStyle/>
        <a:p>
          <a:pPr rtl="0"/>
          <a:endParaRPr lang="en-US"/>
        </a:p>
      </dgm:t>
    </dgm:pt>
    <dgm:pt modelId="{08A4D3A2-CEEB-4E25-83B1-BA2A46CA8CDC}">
      <dgm:prSet/>
      <dgm:spPr/>
      <dgm:t>
        <a:bodyPr rtlCol="0"/>
        <a:lstStyle/>
        <a:p>
          <a:pPr>
            <a:lnSpc>
              <a:spcPct val="100000"/>
            </a:lnSpc>
            <a:defRPr cap="all"/>
          </a:pPr>
          <a:r>
            <a:rPr lang="it-IT" b="1" noProof="1">
              <a:solidFill>
                <a:schemeClr val="tx1">
                  <a:lumMod val="65000"/>
                  <a:lumOff val="35000"/>
                </a:schemeClr>
              </a:solidFill>
            </a:rPr>
            <a:t>Prevenzione</a:t>
          </a:r>
        </a:p>
      </dgm:t>
    </dgm:pt>
    <dgm:pt modelId="{17ED7668-C7A2-411B-828D-708070FCAAC6}" type="parTrans" cxnId="{A6FB641B-0AF5-4ECD-BDDE-D85490EE8EF9}">
      <dgm:prSet/>
      <dgm:spPr/>
      <dgm:t>
        <a:bodyPr rtlCol="0"/>
        <a:lstStyle/>
        <a:p>
          <a:pPr rtl="0"/>
          <a:endParaRPr lang="it-IT" noProof="1"/>
        </a:p>
      </dgm:t>
    </dgm:pt>
    <dgm:pt modelId="{9C7AE053-0AB0-457B-A930-61DA08D3F62C}" type="sibTrans" cxnId="{A6FB641B-0AF5-4ECD-BDDE-D85490EE8EF9}">
      <dgm:prSet/>
      <dgm:spPr/>
      <dgm:t>
        <a:bodyPr rtlCol="0"/>
        <a:lstStyle/>
        <a:p>
          <a:pPr rtl="0"/>
          <a:endParaRPr lang="it-IT" noProof="1"/>
        </a:p>
      </dgm:t>
    </dgm:pt>
    <dgm:pt modelId="{1B33FB5C-F9BA-4278-8A24-45DFD21B3220}">
      <dgm:prSet/>
      <dgm:spPr/>
      <dgm:t>
        <a:bodyPr rtlCol="0"/>
        <a:lstStyle/>
        <a:p>
          <a:pPr>
            <a:lnSpc>
              <a:spcPct val="100000"/>
            </a:lnSpc>
            <a:defRPr cap="all"/>
          </a:pPr>
          <a:r>
            <a:rPr lang="it-IT" b="1" noProof="1">
              <a:solidFill>
                <a:schemeClr val="tx1">
                  <a:lumMod val="65000"/>
                  <a:lumOff val="35000"/>
                </a:schemeClr>
              </a:solidFill>
            </a:rPr>
            <a:t>Educazione e formazione</a:t>
          </a:r>
        </a:p>
      </dgm:t>
    </dgm:pt>
    <dgm:pt modelId="{787EC892-6682-48CB-884E-635396D44445}" type="parTrans" cxnId="{92BEB2E0-945D-4A01-BA22-6818F7C00303}">
      <dgm:prSet/>
      <dgm:spPr/>
      <dgm:t>
        <a:bodyPr rtlCol="0"/>
        <a:lstStyle/>
        <a:p>
          <a:pPr rtl="0"/>
          <a:endParaRPr lang="it-IT" noProof="1"/>
        </a:p>
      </dgm:t>
    </dgm:pt>
    <dgm:pt modelId="{60A74963-9A97-419B-9B78-5CD81A79AF8F}" type="sibTrans" cxnId="{92BEB2E0-945D-4A01-BA22-6818F7C00303}">
      <dgm:prSet/>
      <dgm:spPr/>
      <dgm:t>
        <a:bodyPr rtlCol="0"/>
        <a:lstStyle/>
        <a:p>
          <a:pPr rtl="0"/>
          <a:endParaRPr lang="it-IT" noProof="1"/>
        </a:p>
      </dgm:t>
    </dgm:pt>
    <dgm:pt modelId="{17D3A00E-1F7D-4191-9AEE-C43CFFF64414}">
      <dgm:prSet/>
      <dgm:spPr/>
      <dgm:t>
        <a:bodyPr rtlCol="0"/>
        <a:lstStyle/>
        <a:p>
          <a:pPr>
            <a:lnSpc>
              <a:spcPct val="100000"/>
            </a:lnSpc>
            <a:defRPr cap="all"/>
          </a:pPr>
          <a:r>
            <a:rPr lang="it-IT" b="1" noProof="1">
              <a:solidFill>
                <a:schemeClr val="tx1">
                  <a:lumMod val="65000"/>
                  <a:lumOff val="35000"/>
                </a:schemeClr>
              </a:solidFill>
            </a:rPr>
            <a:t>Percorsi latex-safe e MATERIALI LATEX-FREE</a:t>
          </a:r>
        </a:p>
      </dgm:t>
    </dgm:pt>
    <dgm:pt modelId="{010BCCCA-CB37-419A-B6D2-4F1AC86F8DC9}" type="sibTrans" cxnId="{6F0B2606-4A67-4D1D-AFA4-BD3298A6CA57}">
      <dgm:prSet/>
      <dgm:spPr/>
      <dgm:t>
        <a:bodyPr rtlCol="0"/>
        <a:lstStyle/>
        <a:p>
          <a:pPr rtl="0"/>
          <a:endParaRPr lang="it-IT" noProof="1"/>
        </a:p>
      </dgm:t>
    </dgm:pt>
    <dgm:pt modelId="{31069C98-277C-41E3-A9FC-F99C462FB40B}" type="parTrans" cxnId="{6F0B2606-4A67-4D1D-AFA4-BD3298A6CA57}">
      <dgm:prSet/>
      <dgm:spPr/>
      <dgm:t>
        <a:bodyPr rtlCol="0"/>
        <a:lstStyle/>
        <a:p>
          <a:pPr rtl="0"/>
          <a:endParaRPr lang="it-IT" noProof="1"/>
        </a:p>
      </dgm:t>
    </dgm:pt>
    <dgm:pt modelId="{84CC74DF-A3E9-428E-99CB-C4C8FDB85C7B}" type="pres">
      <dgm:prSet presAssocID="{6E0C64AD-A702-42D9-8C27-1A73F4995E3A}" presName="root" presStyleCnt="0">
        <dgm:presLayoutVars>
          <dgm:dir/>
          <dgm:resizeHandles val="exact"/>
        </dgm:presLayoutVars>
      </dgm:prSet>
      <dgm:spPr/>
    </dgm:pt>
    <dgm:pt modelId="{10F9D520-2468-4F92-9FB5-0C3C7B80D0C7}" type="pres">
      <dgm:prSet presAssocID="{08A4D3A2-CEEB-4E25-83B1-BA2A46CA8CDC}" presName="compNode" presStyleCnt="0"/>
      <dgm:spPr/>
    </dgm:pt>
    <dgm:pt modelId="{CCA632C9-3557-4881-8320-4CC3B08F97B9}" type="pres">
      <dgm:prSet presAssocID="{08A4D3A2-CEEB-4E25-83B1-BA2A46CA8CDC}" presName="iconBgRect" presStyleLbl="bgShp" presStyleIdx="0" presStyleCnt="3"/>
      <dgm:spPr/>
    </dgm:pt>
    <dgm:pt modelId="{A42CA7D0-F69E-48C6-9DF0-6E5B3AE4CFFF}" type="pres">
      <dgm:prSet presAssocID="{08A4D3A2-CEEB-4E25-83B1-BA2A46CA8CD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dical"/>
        </a:ext>
      </dgm:extLst>
    </dgm:pt>
    <dgm:pt modelId="{EFECFA41-63C0-4C5B-8FA7-1F58B78C4721}" type="pres">
      <dgm:prSet presAssocID="{08A4D3A2-CEEB-4E25-83B1-BA2A46CA8CDC}" presName="spaceRect" presStyleCnt="0"/>
      <dgm:spPr/>
    </dgm:pt>
    <dgm:pt modelId="{2AF75701-CB1B-48CE-AFB4-BA116AC537BC}" type="pres">
      <dgm:prSet presAssocID="{08A4D3A2-CEEB-4E25-83B1-BA2A46CA8CDC}" presName="textRect" presStyleLbl="revTx" presStyleIdx="0" presStyleCnt="3" custScaleX="117698">
        <dgm:presLayoutVars>
          <dgm:chMax val="1"/>
          <dgm:chPref val="1"/>
        </dgm:presLayoutVars>
      </dgm:prSet>
      <dgm:spPr/>
    </dgm:pt>
    <dgm:pt modelId="{E49201F0-13EB-4ED5-A727-98872C32D5F3}" type="pres">
      <dgm:prSet presAssocID="{9C7AE053-0AB0-457B-A930-61DA08D3F62C}" presName="sibTrans" presStyleCnt="0"/>
      <dgm:spPr/>
    </dgm:pt>
    <dgm:pt modelId="{FCACA5C1-0B53-4251-B311-0B34610EBB62}" type="pres">
      <dgm:prSet presAssocID="{17D3A00E-1F7D-4191-9AEE-C43CFFF64414}" presName="compNode" presStyleCnt="0"/>
      <dgm:spPr/>
    </dgm:pt>
    <dgm:pt modelId="{8FF1935C-6D71-4ED8-84A9-7BD0878A2214}" type="pres">
      <dgm:prSet presAssocID="{17D3A00E-1F7D-4191-9AEE-C43CFFF64414}" presName="iconBgRect" presStyleLbl="bgShp" presStyleIdx="1" presStyleCnt="3"/>
      <dgm:spPr/>
    </dgm:pt>
    <dgm:pt modelId="{246B43D7-FE04-4B7B-9B25-378E58D4256B}" type="pres">
      <dgm:prSet presAssocID="{17D3A00E-1F7D-4191-9AEE-C43CFFF6441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irst aid kit"/>
        </a:ext>
      </dgm:extLst>
    </dgm:pt>
    <dgm:pt modelId="{93DCC901-48BA-4914-B7BE-F53B1680F025}" type="pres">
      <dgm:prSet presAssocID="{17D3A00E-1F7D-4191-9AEE-C43CFFF64414}" presName="spaceRect" presStyleCnt="0"/>
      <dgm:spPr/>
    </dgm:pt>
    <dgm:pt modelId="{BE6334F4-C5C9-4D51-AE07-B1421AC65735}" type="pres">
      <dgm:prSet presAssocID="{17D3A00E-1F7D-4191-9AEE-C43CFFF64414}" presName="textRect" presStyleLbl="revTx" presStyleIdx="1" presStyleCnt="3" custScaleX="125525">
        <dgm:presLayoutVars>
          <dgm:chMax val="1"/>
          <dgm:chPref val="1"/>
        </dgm:presLayoutVars>
      </dgm:prSet>
      <dgm:spPr/>
    </dgm:pt>
    <dgm:pt modelId="{CDBBCDC1-A21C-4650-92F9-4AF449B429E8}" type="pres">
      <dgm:prSet presAssocID="{010BCCCA-CB37-419A-B6D2-4F1AC86F8DC9}" presName="sibTrans" presStyleCnt="0"/>
      <dgm:spPr/>
    </dgm:pt>
    <dgm:pt modelId="{9CE36B14-D910-4AA3-8C8F-4F2F304083E6}" type="pres">
      <dgm:prSet presAssocID="{1B33FB5C-F9BA-4278-8A24-45DFD21B3220}" presName="compNode" presStyleCnt="0"/>
      <dgm:spPr/>
    </dgm:pt>
    <dgm:pt modelId="{24E57220-B583-40A5-AA12-472355D13E7B}" type="pres">
      <dgm:prSet presAssocID="{1B33FB5C-F9BA-4278-8A24-45DFD21B3220}" presName="iconBgRect" presStyleLbl="bgShp" presStyleIdx="2" presStyleCnt="3"/>
      <dgm:spPr/>
    </dgm:pt>
    <dgm:pt modelId="{98921DC4-FFE1-45EA-BF88-1499985E9F26}" type="pres">
      <dgm:prSet presAssocID="{1B33FB5C-F9BA-4278-8A24-45DFD21B32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NA"/>
        </a:ext>
      </dgm:extLst>
    </dgm:pt>
    <dgm:pt modelId="{033E2203-86E9-4A3E-B27D-47838D8B9054}" type="pres">
      <dgm:prSet presAssocID="{1B33FB5C-F9BA-4278-8A24-45DFD21B3220}" presName="spaceRect" presStyleCnt="0"/>
      <dgm:spPr/>
    </dgm:pt>
    <dgm:pt modelId="{AC00C54C-DBE5-4D90-AC5B-F114DBA42609}" type="pres">
      <dgm:prSet presAssocID="{1B33FB5C-F9BA-4278-8A24-45DFD21B3220}" presName="textRect" presStyleLbl="revTx" presStyleIdx="2" presStyleCnt="3">
        <dgm:presLayoutVars>
          <dgm:chMax val="1"/>
          <dgm:chPref val="1"/>
        </dgm:presLayoutVars>
      </dgm:prSet>
      <dgm:spPr/>
    </dgm:pt>
  </dgm:ptLst>
  <dgm:cxnLst>
    <dgm:cxn modelId="{6F0B2606-4A67-4D1D-AFA4-BD3298A6CA57}" srcId="{6E0C64AD-A702-42D9-8C27-1A73F4995E3A}" destId="{17D3A00E-1F7D-4191-9AEE-C43CFFF64414}" srcOrd="1" destOrd="0" parTransId="{31069C98-277C-41E3-A9FC-F99C462FB40B}" sibTransId="{010BCCCA-CB37-419A-B6D2-4F1AC86F8DC9}"/>
    <dgm:cxn modelId="{A6FB641B-0AF5-4ECD-BDDE-D85490EE8EF9}" srcId="{6E0C64AD-A702-42D9-8C27-1A73F4995E3A}" destId="{08A4D3A2-CEEB-4E25-83B1-BA2A46CA8CDC}" srcOrd="0" destOrd="0" parTransId="{17ED7668-C7A2-411B-828D-708070FCAAC6}" sibTransId="{9C7AE053-0AB0-457B-A930-61DA08D3F62C}"/>
    <dgm:cxn modelId="{5EA56C6B-0A4B-4E49-995A-5C684A2D7318}" type="presOf" srcId="{08A4D3A2-CEEB-4E25-83B1-BA2A46CA8CDC}" destId="{2AF75701-CB1B-48CE-AFB4-BA116AC537BC}" srcOrd="0" destOrd="0" presId="urn:microsoft.com/office/officeart/2018/5/layout/IconCircleLabelList"/>
    <dgm:cxn modelId="{2E075DA5-5F53-4C3F-9617-DF98BB7B7B09}" type="presOf" srcId="{1B33FB5C-F9BA-4278-8A24-45DFD21B3220}" destId="{AC00C54C-DBE5-4D90-AC5B-F114DBA42609}" srcOrd="0" destOrd="0" presId="urn:microsoft.com/office/officeart/2018/5/layout/IconCircleLabelList"/>
    <dgm:cxn modelId="{3324A3B7-1DEF-4A91-9EB1-19F859A35951}" type="presOf" srcId="{6E0C64AD-A702-42D9-8C27-1A73F4995E3A}" destId="{84CC74DF-A3E9-428E-99CB-C4C8FDB85C7B}" srcOrd="0" destOrd="0" presId="urn:microsoft.com/office/officeart/2018/5/layout/IconCircleLabelList"/>
    <dgm:cxn modelId="{92BEB2E0-945D-4A01-BA22-6818F7C00303}" srcId="{6E0C64AD-A702-42D9-8C27-1A73F4995E3A}" destId="{1B33FB5C-F9BA-4278-8A24-45DFD21B3220}" srcOrd="2" destOrd="0" parTransId="{787EC892-6682-48CB-884E-635396D44445}" sibTransId="{60A74963-9A97-419B-9B78-5CD81A79AF8F}"/>
    <dgm:cxn modelId="{EDAF9AF1-CC96-493D-B8F7-3B0D38E1020D}" type="presOf" srcId="{17D3A00E-1F7D-4191-9AEE-C43CFFF64414}" destId="{BE6334F4-C5C9-4D51-AE07-B1421AC65735}" srcOrd="0" destOrd="0" presId="urn:microsoft.com/office/officeart/2018/5/layout/IconCircleLabelList"/>
    <dgm:cxn modelId="{87CC4A0D-AF2C-4960-9E60-D5C103E4F128}" type="presParOf" srcId="{84CC74DF-A3E9-428E-99CB-C4C8FDB85C7B}" destId="{10F9D520-2468-4F92-9FB5-0C3C7B80D0C7}" srcOrd="0" destOrd="0" presId="urn:microsoft.com/office/officeart/2018/5/layout/IconCircleLabelList"/>
    <dgm:cxn modelId="{4FE8B040-9E40-48FE-A1EB-AD5A44EB820F}" type="presParOf" srcId="{10F9D520-2468-4F92-9FB5-0C3C7B80D0C7}" destId="{CCA632C9-3557-4881-8320-4CC3B08F97B9}" srcOrd="0" destOrd="0" presId="urn:microsoft.com/office/officeart/2018/5/layout/IconCircleLabelList"/>
    <dgm:cxn modelId="{9446D564-5A28-4E0A-B6FB-DAE158A2C8D0}" type="presParOf" srcId="{10F9D520-2468-4F92-9FB5-0C3C7B80D0C7}" destId="{A42CA7D0-F69E-48C6-9DF0-6E5B3AE4CFFF}" srcOrd="1" destOrd="0" presId="urn:microsoft.com/office/officeart/2018/5/layout/IconCircleLabelList"/>
    <dgm:cxn modelId="{43A717A6-2623-43B3-B2C3-1D11C68CFA1F}" type="presParOf" srcId="{10F9D520-2468-4F92-9FB5-0C3C7B80D0C7}" destId="{EFECFA41-63C0-4C5B-8FA7-1F58B78C4721}" srcOrd="2" destOrd="0" presId="urn:microsoft.com/office/officeart/2018/5/layout/IconCircleLabelList"/>
    <dgm:cxn modelId="{35468840-EC32-432A-9A41-0FA220350DF4}" type="presParOf" srcId="{10F9D520-2468-4F92-9FB5-0C3C7B80D0C7}" destId="{2AF75701-CB1B-48CE-AFB4-BA116AC537BC}" srcOrd="3" destOrd="0" presId="urn:microsoft.com/office/officeart/2018/5/layout/IconCircleLabelList"/>
    <dgm:cxn modelId="{19929F74-A493-45EC-9C6C-E5ADAE260C1E}" type="presParOf" srcId="{84CC74DF-A3E9-428E-99CB-C4C8FDB85C7B}" destId="{E49201F0-13EB-4ED5-A727-98872C32D5F3}" srcOrd="1" destOrd="0" presId="urn:microsoft.com/office/officeart/2018/5/layout/IconCircleLabelList"/>
    <dgm:cxn modelId="{ABDCE141-C31E-4A23-BE00-4240202561EC}" type="presParOf" srcId="{84CC74DF-A3E9-428E-99CB-C4C8FDB85C7B}" destId="{FCACA5C1-0B53-4251-B311-0B34610EBB62}" srcOrd="2" destOrd="0" presId="urn:microsoft.com/office/officeart/2018/5/layout/IconCircleLabelList"/>
    <dgm:cxn modelId="{9DD59746-BF8D-469B-9C86-3494D796F035}" type="presParOf" srcId="{FCACA5C1-0B53-4251-B311-0B34610EBB62}" destId="{8FF1935C-6D71-4ED8-84A9-7BD0878A2214}" srcOrd="0" destOrd="0" presId="urn:microsoft.com/office/officeart/2018/5/layout/IconCircleLabelList"/>
    <dgm:cxn modelId="{324C4915-A0FA-479E-B80E-F3611E791BF3}" type="presParOf" srcId="{FCACA5C1-0B53-4251-B311-0B34610EBB62}" destId="{246B43D7-FE04-4B7B-9B25-378E58D4256B}" srcOrd="1" destOrd="0" presId="urn:microsoft.com/office/officeart/2018/5/layout/IconCircleLabelList"/>
    <dgm:cxn modelId="{0E12A325-9B70-4706-A69A-474286E053FA}" type="presParOf" srcId="{FCACA5C1-0B53-4251-B311-0B34610EBB62}" destId="{93DCC901-48BA-4914-B7BE-F53B1680F025}" srcOrd="2" destOrd="0" presId="urn:microsoft.com/office/officeart/2018/5/layout/IconCircleLabelList"/>
    <dgm:cxn modelId="{943738F2-98AC-4260-BC58-E293A107F112}" type="presParOf" srcId="{FCACA5C1-0B53-4251-B311-0B34610EBB62}" destId="{BE6334F4-C5C9-4D51-AE07-B1421AC65735}" srcOrd="3" destOrd="0" presId="urn:microsoft.com/office/officeart/2018/5/layout/IconCircleLabelList"/>
    <dgm:cxn modelId="{993C64F8-B91F-4640-A079-B326D8580784}" type="presParOf" srcId="{84CC74DF-A3E9-428E-99CB-C4C8FDB85C7B}" destId="{CDBBCDC1-A21C-4650-92F9-4AF449B429E8}" srcOrd="3" destOrd="0" presId="urn:microsoft.com/office/officeart/2018/5/layout/IconCircleLabelList"/>
    <dgm:cxn modelId="{BA1EEE02-11A6-422D-BCBC-46E3147333B1}" type="presParOf" srcId="{84CC74DF-A3E9-428E-99CB-C4C8FDB85C7B}" destId="{9CE36B14-D910-4AA3-8C8F-4F2F304083E6}" srcOrd="4" destOrd="0" presId="urn:microsoft.com/office/officeart/2018/5/layout/IconCircleLabelList"/>
    <dgm:cxn modelId="{C2D90B3A-6526-4F93-8377-12DB36620C5A}" type="presParOf" srcId="{9CE36B14-D910-4AA3-8C8F-4F2F304083E6}" destId="{24E57220-B583-40A5-AA12-472355D13E7B}" srcOrd="0" destOrd="0" presId="urn:microsoft.com/office/officeart/2018/5/layout/IconCircleLabelList"/>
    <dgm:cxn modelId="{604EB832-B055-4AB9-B22F-07CCD97B3FC3}" type="presParOf" srcId="{9CE36B14-D910-4AA3-8C8F-4F2F304083E6}" destId="{98921DC4-FFE1-45EA-BF88-1499985E9F26}" srcOrd="1" destOrd="0" presId="urn:microsoft.com/office/officeart/2018/5/layout/IconCircleLabelList"/>
    <dgm:cxn modelId="{3CFF6985-2FE8-45AD-88F1-03E143863200}" type="presParOf" srcId="{9CE36B14-D910-4AA3-8C8F-4F2F304083E6}" destId="{033E2203-86E9-4A3E-B27D-47838D8B9054}" srcOrd="2" destOrd="0" presId="urn:microsoft.com/office/officeart/2018/5/layout/IconCircleLabelList"/>
    <dgm:cxn modelId="{CC0FB51F-A5B5-4ED9-B842-862EBF42C5AD}" type="presParOf" srcId="{9CE36B14-D910-4AA3-8C8F-4F2F304083E6}" destId="{AC00C54C-DBE5-4D90-AC5B-F114DBA42609}"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632C9-3557-4881-8320-4CC3B08F97B9}">
      <dsp:nvSpPr>
        <dsp:cNvPr id="0" name=""/>
        <dsp:cNvSpPr/>
      </dsp:nvSpPr>
      <dsp:spPr>
        <a:xfrm>
          <a:off x="1544066" y="604"/>
          <a:ext cx="880330" cy="880330"/>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CA7D0-F69E-48C6-9DF0-6E5B3AE4CFFF}">
      <dsp:nvSpPr>
        <dsp:cNvPr id="0" name=""/>
        <dsp:cNvSpPr/>
      </dsp:nvSpPr>
      <dsp:spPr>
        <a:xfrm>
          <a:off x="1731678" y="188215"/>
          <a:ext cx="505107" cy="5051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F75701-CB1B-48CE-AFB4-BA116AC537BC}">
      <dsp:nvSpPr>
        <dsp:cNvPr id="0" name=""/>
        <dsp:cNvSpPr/>
      </dsp:nvSpPr>
      <dsp:spPr>
        <a:xfrm>
          <a:off x="1134944" y="1155135"/>
          <a:ext cx="1698575"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defRPr cap="all"/>
          </a:pPr>
          <a:r>
            <a:rPr lang="it-IT" sz="1200" b="1" kern="1200" noProof="1">
              <a:solidFill>
                <a:schemeClr val="tx1">
                  <a:lumMod val="65000"/>
                  <a:lumOff val="35000"/>
                </a:schemeClr>
              </a:solidFill>
            </a:rPr>
            <a:t>Prevenzione</a:t>
          </a:r>
        </a:p>
      </dsp:txBody>
      <dsp:txXfrm>
        <a:off x="1134944" y="1155135"/>
        <a:ext cx="1698575" cy="577265"/>
      </dsp:txXfrm>
    </dsp:sp>
    <dsp:sp modelId="{8FF1935C-6D71-4ED8-84A9-7BD0878A2214}">
      <dsp:nvSpPr>
        <dsp:cNvPr id="0" name=""/>
        <dsp:cNvSpPr/>
      </dsp:nvSpPr>
      <dsp:spPr>
        <a:xfrm>
          <a:off x="3551674" y="604"/>
          <a:ext cx="880330" cy="880330"/>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B43D7-FE04-4B7B-9B25-378E58D4256B}">
      <dsp:nvSpPr>
        <dsp:cNvPr id="0" name=""/>
        <dsp:cNvSpPr/>
      </dsp:nvSpPr>
      <dsp:spPr>
        <a:xfrm>
          <a:off x="3739285" y="188215"/>
          <a:ext cx="505107" cy="5051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6334F4-C5C9-4D51-AE07-B1421AC65735}">
      <dsp:nvSpPr>
        <dsp:cNvPr id="0" name=""/>
        <dsp:cNvSpPr/>
      </dsp:nvSpPr>
      <dsp:spPr>
        <a:xfrm>
          <a:off x="3086073" y="1155135"/>
          <a:ext cx="1811531"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defRPr cap="all"/>
          </a:pPr>
          <a:r>
            <a:rPr lang="it-IT" sz="1200" b="1" kern="1200" noProof="1">
              <a:solidFill>
                <a:schemeClr val="tx1">
                  <a:lumMod val="65000"/>
                  <a:lumOff val="35000"/>
                </a:schemeClr>
              </a:solidFill>
            </a:rPr>
            <a:t>Percorsi latex-safe e MATERIALI LATEX-FREE</a:t>
          </a:r>
        </a:p>
      </dsp:txBody>
      <dsp:txXfrm>
        <a:off x="3086073" y="1155135"/>
        <a:ext cx="1811531" cy="577265"/>
      </dsp:txXfrm>
    </dsp:sp>
    <dsp:sp modelId="{24E57220-B583-40A5-AA12-472355D13E7B}">
      <dsp:nvSpPr>
        <dsp:cNvPr id="0" name=""/>
        <dsp:cNvSpPr/>
      </dsp:nvSpPr>
      <dsp:spPr>
        <a:xfrm>
          <a:off x="5431575" y="604"/>
          <a:ext cx="880330" cy="880330"/>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921DC4-FFE1-45EA-BF88-1499985E9F26}">
      <dsp:nvSpPr>
        <dsp:cNvPr id="0" name=""/>
        <dsp:cNvSpPr/>
      </dsp:nvSpPr>
      <dsp:spPr>
        <a:xfrm>
          <a:off x="5619186" y="188215"/>
          <a:ext cx="505107" cy="5051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00C54C-DBE5-4D90-AC5B-F114DBA42609}">
      <dsp:nvSpPr>
        <dsp:cNvPr id="0" name=""/>
        <dsp:cNvSpPr/>
      </dsp:nvSpPr>
      <dsp:spPr>
        <a:xfrm>
          <a:off x="5150158" y="1155135"/>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a:lnSpc>
              <a:spcPct val="100000"/>
            </a:lnSpc>
            <a:spcBef>
              <a:spcPct val="0"/>
            </a:spcBef>
            <a:spcAft>
              <a:spcPct val="35000"/>
            </a:spcAft>
            <a:buNone/>
            <a:defRPr cap="all"/>
          </a:pPr>
          <a:r>
            <a:rPr lang="it-IT" sz="1200" b="1" kern="1200" noProof="1">
              <a:solidFill>
                <a:schemeClr val="tx1">
                  <a:lumMod val="65000"/>
                  <a:lumOff val="35000"/>
                </a:schemeClr>
              </a:solidFill>
            </a:rPr>
            <a:t>Educazione e formazione</a:t>
          </a:r>
        </a:p>
      </dsp:txBody>
      <dsp:txXfrm>
        <a:off x="5150158" y="1155135"/>
        <a:ext cx="1443164" cy="57726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Elenco etichette circolari icone"/>
  <dgm:desc val="Utilizzabile per mostrare blocchi di informazioni non sequenziali o raggruppati con elementi grafici correlati. Offre risultati ottimali con icone o piccole immagini con didascalie brevi."/>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791C821-8891-424F-BC88-D9E0C5A82951}" type="datetime1">
              <a:rPr lang="it-IT" smtClean="0"/>
              <a:t>16/12/2023</a:t>
            </a:fld>
            <a:endParaRPr lang="it-IT"/>
          </a:p>
        </p:txBody>
      </p:sp>
      <p:sp>
        <p:nvSpPr>
          <p:cNvPr id="4" name="Segnaposto piè di pagina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D9C5148-8ED6-434E-BA59-EF48324382B2}" type="slidenum">
              <a:rPr lang="it-IT" smtClean="0"/>
              <a:t>‹N›</a:t>
            </a:fld>
            <a:endParaRPr lang="it-IT"/>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2895B81-ACD7-4163-9673-D259E7421A71}" type="datetime1">
              <a:rPr lang="it-IT" noProof="0" smtClean="0"/>
              <a:t>16/12/2023</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ED33291-C0D9-4415-AEC4-F67D377A5ADC}" type="slidenum">
              <a:rPr lang="it-IT" noProof="0" smtClean="0"/>
              <a:t>‹N›</a:t>
            </a:fld>
            <a:endParaRPr lang="it-IT" noProof="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a:t>
            </a:fld>
            <a:endParaRPr lang="it-IT"/>
          </a:p>
        </p:txBody>
      </p:sp>
    </p:spTree>
    <p:extLst>
      <p:ext uri="{BB962C8B-B14F-4D97-AF65-F5344CB8AC3E}">
        <p14:creationId xmlns:p14="http://schemas.microsoft.com/office/powerpoint/2010/main" val="1673658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10</a:t>
            </a:fld>
            <a:endParaRPr lang="it-IT"/>
          </a:p>
        </p:txBody>
      </p:sp>
    </p:spTree>
    <p:extLst>
      <p:ext uri="{BB962C8B-B14F-4D97-AF65-F5344CB8AC3E}">
        <p14:creationId xmlns:p14="http://schemas.microsoft.com/office/powerpoint/2010/main" val="4254372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11</a:t>
            </a:fld>
            <a:endParaRPr lang="it-IT"/>
          </a:p>
        </p:txBody>
      </p:sp>
    </p:spTree>
    <p:extLst>
      <p:ext uri="{BB962C8B-B14F-4D97-AF65-F5344CB8AC3E}">
        <p14:creationId xmlns:p14="http://schemas.microsoft.com/office/powerpoint/2010/main" val="299812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12</a:t>
            </a:fld>
            <a:endParaRPr lang="it-IT"/>
          </a:p>
        </p:txBody>
      </p:sp>
    </p:spTree>
    <p:extLst>
      <p:ext uri="{BB962C8B-B14F-4D97-AF65-F5344CB8AC3E}">
        <p14:creationId xmlns:p14="http://schemas.microsoft.com/office/powerpoint/2010/main" val="2556715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13</a:t>
            </a:fld>
            <a:endParaRPr lang="it-IT"/>
          </a:p>
        </p:txBody>
      </p:sp>
    </p:spTree>
    <p:extLst>
      <p:ext uri="{BB962C8B-B14F-4D97-AF65-F5344CB8AC3E}">
        <p14:creationId xmlns:p14="http://schemas.microsoft.com/office/powerpoint/2010/main" val="1281165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14</a:t>
            </a:fld>
            <a:endParaRPr lang="it-IT"/>
          </a:p>
        </p:txBody>
      </p:sp>
    </p:spTree>
    <p:extLst>
      <p:ext uri="{BB962C8B-B14F-4D97-AF65-F5344CB8AC3E}">
        <p14:creationId xmlns:p14="http://schemas.microsoft.com/office/powerpoint/2010/main" val="1843070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15</a:t>
            </a:fld>
            <a:endParaRPr lang="it-IT"/>
          </a:p>
        </p:txBody>
      </p:sp>
    </p:spTree>
    <p:extLst>
      <p:ext uri="{BB962C8B-B14F-4D97-AF65-F5344CB8AC3E}">
        <p14:creationId xmlns:p14="http://schemas.microsoft.com/office/powerpoint/2010/main" val="2144655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16</a:t>
            </a:fld>
            <a:endParaRPr lang="it-IT"/>
          </a:p>
        </p:txBody>
      </p:sp>
    </p:spTree>
    <p:extLst>
      <p:ext uri="{BB962C8B-B14F-4D97-AF65-F5344CB8AC3E}">
        <p14:creationId xmlns:p14="http://schemas.microsoft.com/office/powerpoint/2010/main" val="354632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17</a:t>
            </a:fld>
            <a:endParaRPr lang="it-IT"/>
          </a:p>
        </p:txBody>
      </p:sp>
    </p:spTree>
    <p:extLst>
      <p:ext uri="{BB962C8B-B14F-4D97-AF65-F5344CB8AC3E}">
        <p14:creationId xmlns:p14="http://schemas.microsoft.com/office/powerpoint/2010/main" val="2138244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18</a:t>
            </a:fld>
            <a:endParaRPr lang="it-IT"/>
          </a:p>
        </p:txBody>
      </p:sp>
    </p:spTree>
    <p:extLst>
      <p:ext uri="{BB962C8B-B14F-4D97-AF65-F5344CB8AC3E}">
        <p14:creationId xmlns:p14="http://schemas.microsoft.com/office/powerpoint/2010/main" val="3945536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19</a:t>
            </a:fld>
            <a:endParaRPr lang="it-IT"/>
          </a:p>
        </p:txBody>
      </p:sp>
    </p:spTree>
    <p:extLst>
      <p:ext uri="{BB962C8B-B14F-4D97-AF65-F5344CB8AC3E}">
        <p14:creationId xmlns:p14="http://schemas.microsoft.com/office/powerpoint/2010/main" val="52523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2</a:t>
            </a:fld>
            <a:endParaRPr lang="it-IT"/>
          </a:p>
        </p:txBody>
      </p:sp>
    </p:spTree>
    <p:extLst>
      <p:ext uri="{BB962C8B-B14F-4D97-AF65-F5344CB8AC3E}">
        <p14:creationId xmlns:p14="http://schemas.microsoft.com/office/powerpoint/2010/main" val="3010304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20</a:t>
            </a:fld>
            <a:endParaRPr lang="it-IT"/>
          </a:p>
        </p:txBody>
      </p:sp>
    </p:spTree>
    <p:extLst>
      <p:ext uri="{BB962C8B-B14F-4D97-AF65-F5344CB8AC3E}">
        <p14:creationId xmlns:p14="http://schemas.microsoft.com/office/powerpoint/2010/main" val="3533909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21</a:t>
            </a:fld>
            <a:endParaRPr lang="it-IT"/>
          </a:p>
        </p:txBody>
      </p:sp>
    </p:spTree>
    <p:extLst>
      <p:ext uri="{BB962C8B-B14F-4D97-AF65-F5344CB8AC3E}">
        <p14:creationId xmlns:p14="http://schemas.microsoft.com/office/powerpoint/2010/main" val="1013893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3</a:t>
            </a:fld>
            <a:endParaRPr lang="it-IT"/>
          </a:p>
        </p:txBody>
      </p:sp>
    </p:spTree>
    <p:extLst>
      <p:ext uri="{BB962C8B-B14F-4D97-AF65-F5344CB8AC3E}">
        <p14:creationId xmlns:p14="http://schemas.microsoft.com/office/powerpoint/2010/main" val="62899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4</a:t>
            </a:fld>
            <a:endParaRPr lang="it-IT"/>
          </a:p>
        </p:txBody>
      </p:sp>
    </p:spTree>
    <p:extLst>
      <p:ext uri="{BB962C8B-B14F-4D97-AF65-F5344CB8AC3E}">
        <p14:creationId xmlns:p14="http://schemas.microsoft.com/office/powerpoint/2010/main" val="98086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5</a:t>
            </a:fld>
            <a:endParaRPr lang="it-IT"/>
          </a:p>
        </p:txBody>
      </p:sp>
    </p:spTree>
    <p:extLst>
      <p:ext uri="{BB962C8B-B14F-4D97-AF65-F5344CB8AC3E}">
        <p14:creationId xmlns:p14="http://schemas.microsoft.com/office/powerpoint/2010/main" val="9288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6</a:t>
            </a:fld>
            <a:endParaRPr lang="it-IT"/>
          </a:p>
        </p:txBody>
      </p:sp>
    </p:spTree>
    <p:extLst>
      <p:ext uri="{BB962C8B-B14F-4D97-AF65-F5344CB8AC3E}">
        <p14:creationId xmlns:p14="http://schemas.microsoft.com/office/powerpoint/2010/main" val="2827155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7</a:t>
            </a:fld>
            <a:endParaRPr lang="it-IT"/>
          </a:p>
        </p:txBody>
      </p:sp>
    </p:spTree>
    <p:extLst>
      <p:ext uri="{BB962C8B-B14F-4D97-AF65-F5344CB8AC3E}">
        <p14:creationId xmlns:p14="http://schemas.microsoft.com/office/powerpoint/2010/main" val="1382406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8</a:t>
            </a:fld>
            <a:endParaRPr lang="it-IT"/>
          </a:p>
        </p:txBody>
      </p:sp>
    </p:spTree>
    <p:extLst>
      <p:ext uri="{BB962C8B-B14F-4D97-AF65-F5344CB8AC3E}">
        <p14:creationId xmlns:p14="http://schemas.microsoft.com/office/powerpoint/2010/main" val="2346342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ED33291-C0D9-4415-AEC4-F67D377A5ADC}" type="slidenum">
              <a:rPr lang="it-IT" smtClean="0"/>
              <a:t>9</a:t>
            </a:fld>
            <a:endParaRPr lang="it-IT"/>
          </a:p>
        </p:txBody>
      </p:sp>
    </p:spTree>
    <p:extLst>
      <p:ext uri="{BB962C8B-B14F-4D97-AF65-F5344CB8AC3E}">
        <p14:creationId xmlns:p14="http://schemas.microsoft.com/office/powerpoint/2010/main" val="376617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rtl="0"/>
            <a:fld id="{6FA3323A-DC2D-49F1-B137-61126C4E01D8}" type="datetime1">
              <a:rPr lang="it-IT" noProof="0" smtClean="0"/>
              <a:t>16/12/2023</a:t>
            </a:fld>
            <a:endParaRPr lang="it-IT" noProof="0"/>
          </a:p>
        </p:txBody>
      </p:sp>
      <p:sp>
        <p:nvSpPr>
          <p:cNvPr id="5" name="Footer Placeholder 4"/>
          <p:cNvSpPr>
            <a:spLocks noGrp="1"/>
          </p:cNvSpPr>
          <p:nvPr>
            <p:ph type="ftr" sz="quarter" idx="11"/>
          </p:nvPr>
        </p:nvSpPr>
        <p:spPr/>
        <p:txBody>
          <a:bodyPr/>
          <a:lstStyle/>
          <a:p>
            <a:pPr rtl="0"/>
            <a:endParaRPr lang="it-IT" noProof="0"/>
          </a:p>
        </p:txBody>
      </p:sp>
      <p:sp>
        <p:nvSpPr>
          <p:cNvPr id="6" name="Slide Number Placeholder 5"/>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2713892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rtl="0"/>
            <a:fld id="{7B72428F-B850-4145-AB46-3412E1F8EBD0}" type="datetime1">
              <a:rPr lang="it-IT" noProof="0" smtClean="0"/>
              <a:t>16/12/2023</a:t>
            </a:fld>
            <a:endParaRPr lang="it-IT" noProof="0"/>
          </a:p>
        </p:txBody>
      </p:sp>
      <p:sp>
        <p:nvSpPr>
          <p:cNvPr id="8" name="Footer Placeholder 7"/>
          <p:cNvSpPr>
            <a:spLocks noGrp="1"/>
          </p:cNvSpPr>
          <p:nvPr>
            <p:ph type="ftr" sz="quarter" idx="11"/>
          </p:nvPr>
        </p:nvSpPr>
        <p:spPr/>
        <p:txBody>
          <a:bodyPr/>
          <a:lstStyle/>
          <a:p>
            <a:pPr rtl="0"/>
            <a:endParaRPr lang="it-IT" noProof="0"/>
          </a:p>
        </p:txBody>
      </p:sp>
      <p:sp>
        <p:nvSpPr>
          <p:cNvPr id="9" name="Slide Number Placeholder 8"/>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349059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rtl="0"/>
            <a:fld id="{1986F85B-409D-4BDB-A133-A72D4F14D8C5}" type="datetime1">
              <a:rPr lang="it-IT" noProof="0" smtClean="0"/>
              <a:t>16/12/2023</a:t>
            </a:fld>
            <a:endParaRPr lang="it-IT" noProof="0"/>
          </a:p>
        </p:txBody>
      </p:sp>
      <p:sp>
        <p:nvSpPr>
          <p:cNvPr id="8" name="Footer Placeholder 7"/>
          <p:cNvSpPr>
            <a:spLocks noGrp="1"/>
          </p:cNvSpPr>
          <p:nvPr>
            <p:ph type="ftr" sz="quarter" idx="11"/>
          </p:nvPr>
        </p:nvSpPr>
        <p:spPr/>
        <p:txBody>
          <a:bodyPr/>
          <a:lstStyle/>
          <a:p>
            <a:pPr rtl="0"/>
            <a:endParaRPr lang="it-IT" noProof="0"/>
          </a:p>
        </p:txBody>
      </p:sp>
      <p:sp>
        <p:nvSpPr>
          <p:cNvPr id="9" name="Slide Number Placeholder 8"/>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258113287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BA91A750-4CE9-40E4-8BD1-D0A46B449391}" type="datetime1">
              <a:rPr lang="it-IT" noProof="0" smtClean="0"/>
              <a:t>16/12/2023</a:t>
            </a:fld>
            <a:endParaRPr lang="it-IT" noProof="0"/>
          </a:p>
        </p:txBody>
      </p:sp>
      <p:sp>
        <p:nvSpPr>
          <p:cNvPr id="5" name="Footer Placeholder 4"/>
          <p:cNvSpPr>
            <a:spLocks noGrp="1"/>
          </p:cNvSpPr>
          <p:nvPr>
            <p:ph type="ftr" sz="quarter" idx="11"/>
          </p:nvPr>
        </p:nvSpPr>
        <p:spPr/>
        <p:txBody>
          <a:bodyPr/>
          <a:lstStyle/>
          <a:p>
            <a:pPr rtl="0"/>
            <a:endParaRPr lang="it-IT" noProof="0"/>
          </a:p>
        </p:txBody>
      </p:sp>
      <p:sp>
        <p:nvSpPr>
          <p:cNvPr id="6" name="Slide Number Placeholder 5"/>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2625317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rtl="0"/>
            <a:fld id="{F2DE7806-99AB-4B95-BA01-FF6364E5E023}" type="datetime1">
              <a:rPr lang="it-IT" noProof="0" smtClean="0"/>
              <a:t>16/12/2023</a:t>
            </a:fld>
            <a:endParaRPr lang="it-IT" noProof="0"/>
          </a:p>
        </p:txBody>
      </p:sp>
      <p:sp>
        <p:nvSpPr>
          <p:cNvPr id="5" name="Footer Placeholder 4"/>
          <p:cNvSpPr>
            <a:spLocks noGrp="1"/>
          </p:cNvSpPr>
          <p:nvPr>
            <p:ph type="ftr" sz="quarter" idx="11"/>
          </p:nvPr>
        </p:nvSpPr>
        <p:spPr/>
        <p:txBody>
          <a:bodyPr/>
          <a:lstStyle/>
          <a:p>
            <a:pPr rtl="0"/>
            <a:endParaRPr lang="it-IT" noProof="0"/>
          </a:p>
        </p:txBody>
      </p:sp>
      <p:sp>
        <p:nvSpPr>
          <p:cNvPr id="6" name="Slide Number Placeholder 5"/>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194596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pPr rtl="0"/>
            <a:fld id="{B2D5FC06-E372-402D-938D-4D33ACDAB3B0}" type="datetime1">
              <a:rPr lang="it-IT" noProof="0" smtClean="0"/>
              <a:t>16/12/2023</a:t>
            </a:fld>
            <a:endParaRPr lang="it-IT" noProof="0"/>
          </a:p>
        </p:txBody>
      </p:sp>
      <p:sp>
        <p:nvSpPr>
          <p:cNvPr id="9" name="Footer Placeholder 8"/>
          <p:cNvSpPr>
            <a:spLocks noGrp="1"/>
          </p:cNvSpPr>
          <p:nvPr>
            <p:ph type="ftr" sz="quarter" idx="11"/>
          </p:nvPr>
        </p:nvSpPr>
        <p:spPr/>
        <p:txBody>
          <a:bodyPr/>
          <a:lstStyle/>
          <a:p>
            <a:pPr rtl="0"/>
            <a:endParaRPr lang="it-IT" noProof="0"/>
          </a:p>
        </p:txBody>
      </p:sp>
      <p:sp>
        <p:nvSpPr>
          <p:cNvPr id="10" name="Slide Number Placeholder 9"/>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292684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Date Placeholder 1"/>
          <p:cNvSpPr>
            <a:spLocks noGrp="1"/>
          </p:cNvSpPr>
          <p:nvPr>
            <p:ph type="dt" sz="half" idx="10"/>
          </p:nvPr>
        </p:nvSpPr>
        <p:spPr/>
        <p:txBody>
          <a:bodyPr/>
          <a:lstStyle/>
          <a:p>
            <a:pPr rtl="0"/>
            <a:fld id="{D3BA88F3-454A-4394-8819-5C2F63F7E259}" type="datetime1">
              <a:rPr lang="it-IT" noProof="0" smtClean="0"/>
              <a:t>16/12/2023</a:t>
            </a:fld>
            <a:endParaRPr lang="it-IT" noProof="0"/>
          </a:p>
        </p:txBody>
      </p:sp>
      <p:sp>
        <p:nvSpPr>
          <p:cNvPr id="11" name="Footer Placeholder 10"/>
          <p:cNvSpPr>
            <a:spLocks noGrp="1"/>
          </p:cNvSpPr>
          <p:nvPr>
            <p:ph type="ftr" sz="quarter" idx="11"/>
          </p:nvPr>
        </p:nvSpPr>
        <p:spPr/>
        <p:txBody>
          <a:bodyPr/>
          <a:lstStyle/>
          <a:p>
            <a:pPr rtl="0"/>
            <a:endParaRPr lang="it-IT" noProof="0"/>
          </a:p>
        </p:txBody>
      </p:sp>
      <p:sp>
        <p:nvSpPr>
          <p:cNvPr id="12" name="Slide Number Placeholder 11"/>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187322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2" name="Date Placeholder 1"/>
          <p:cNvSpPr>
            <a:spLocks noGrp="1"/>
          </p:cNvSpPr>
          <p:nvPr>
            <p:ph type="dt" sz="half" idx="10"/>
          </p:nvPr>
        </p:nvSpPr>
        <p:spPr/>
        <p:txBody>
          <a:bodyPr/>
          <a:lstStyle/>
          <a:p>
            <a:pPr rtl="0"/>
            <a:fld id="{E1DE8ED4-8E92-47AE-BA3D-2F71CAE5FBA1}" type="datetime1">
              <a:rPr lang="it-IT" noProof="0" smtClean="0"/>
              <a:t>16/12/2023</a:t>
            </a:fld>
            <a:endParaRPr lang="it-IT" noProof="0"/>
          </a:p>
        </p:txBody>
      </p:sp>
      <p:sp>
        <p:nvSpPr>
          <p:cNvPr id="7" name="Footer Placeholder 6"/>
          <p:cNvSpPr>
            <a:spLocks noGrp="1"/>
          </p:cNvSpPr>
          <p:nvPr>
            <p:ph type="ftr" sz="quarter" idx="11"/>
          </p:nvPr>
        </p:nvSpPr>
        <p:spPr/>
        <p:txBody>
          <a:bodyPr/>
          <a:lstStyle/>
          <a:p>
            <a:pPr rtl="0"/>
            <a:endParaRPr lang="it-IT" noProof="0"/>
          </a:p>
        </p:txBody>
      </p:sp>
      <p:sp>
        <p:nvSpPr>
          <p:cNvPr id="8" name="Slide Number Placeholder 7"/>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351358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rtl="0"/>
            <a:fld id="{1986F85B-409D-4BDB-A133-A72D4F14D8C5}" type="datetime1">
              <a:rPr lang="it-IT" noProof="0" smtClean="0"/>
              <a:t>16/12/2023</a:t>
            </a:fld>
            <a:endParaRPr lang="it-IT" noProof="0"/>
          </a:p>
        </p:txBody>
      </p:sp>
      <p:sp>
        <p:nvSpPr>
          <p:cNvPr id="6" name="Footer Placeholder 5"/>
          <p:cNvSpPr>
            <a:spLocks noGrp="1"/>
          </p:cNvSpPr>
          <p:nvPr>
            <p:ph type="ftr" sz="quarter" idx="11"/>
          </p:nvPr>
        </p:nvSpPr>
        <p:spPr/>
        <p:txBody>
          <a:bodyPr/>
          <a:lstStyle/>
          <a:p>
            <a:pPr rtl="0"/>
            <a:endParaRPr lang="it-IT" noProof="0"/>
          </a:p>
        </p:txBody>
      </p:sp>
      <p:sp>
        <p:nvSpPr>
          <p:cNvPr id="7" name="Slide Number Placeholder 6"/>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23962480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pPr rtl="0"/>
            <a:fld id="{0F4DE17B-298B-4AD4-9AB4-84D5EFC51B58}" type="datetime1">
              <a:rPr lang="it-IT" noProof="0" smtClean="0"/>
              <a:t>16/12/2023</a:t>
            </a:fld>
            <a:endParaRPr lang="it-IT" noProof="0"/>
          </a:p>
        </p:txBody>
      </p:sp>
      <p:sp>
        <p:nvSpPr>
          <p:cNvPr id="9" name="Footer Placeholder 8"/>
          <p:cNvSpPr>
            <a:spLocks noGrp="1"/>
          </p:cNvSpPr>
          <p:nvPr>
            <p:ph type="ftr" sz="quarter" idx="11"/>
          </p:nvPr>
        </p:nvSpPr>
        <p:spPr/>
        <p:txBody>
          <a:bodyPr/>
          <a:lstStyle/>
          <a:p>
            <a:pPr rtl="0"/>
            <a:endParaRPr lang="it-IT" noProof="0"/>
          </a:p>
        </p:txBody>
      </p:sp>
      <p:sp>
        <p:nvSpPr>
          <p:cNvPr id="10" name="Slide Number Placeholder 9"/>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1864331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pPr rtl="0"/>
            <a:fld id="{D6E7A540-4A13-4C60-A111-C22C4E35A065}" type="datetime1">
              <a:rPr lang="it-IT" noProof="0" smtClean="0"/>
              <a:t>16/12/2023</a:t>
            </a:fld>
            <a:endParaRPr lang="it-IT" noProof="0"/>
          </a:p>
        </p:txBody>
      </p:sp>
      <p:sp>
        <p:nvSpPr>
          <p:cNvPr id="9" name="Footer Placeholder 8"/>
          <p:cNvSpPr>
            <a:spLocks noGrp="1"/>
          </p:cNvSpPr>
          <p:nvPr>
            <p:ph type="ftr" sz="quarter" idx="11"/>
          </p:nvPr>
        </p:nvSpPr>
        <p:spPr>
          <a:xfrm>
            <a:off x="3499101" y="6356350"/>
            <a:ext cx="5911517" cy="365125"/>
          </a:xfrm>
        </p:spPr>
        <p:txBody>
          <a:bodyPr/>
          <a:lstStyle/>
          <a:p>
            <a:pPr rtl="0"/>
            <a:endParaRPr lang="it-IT" noProof="0"/>
          </a:p>
        </p:txBody>
      </p:sp>
      <p:sp>
        <p:nvSpPr>
          <p:cNvPr id="10" name="Slide Number Placeholder 9"/>
          <p:cNvSpPr>
            <a:spLocks noGrp="1"/>
          </p:cNvSpPr>
          <p:nvPr>
            <p:ph type="sldNum" sz="quarter" idx="12"/>
          </p:nvPr>
        </p:nvSpPr>
        <p:spPr/>
        <p:txBody>
          <a:body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229885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1986F85B-409D-4BDB-A133-A72D4F14D8C5}" type="datetime1">
              <a:rPr lang="it-IT" noProof="0" smtClean="0"/>
              <a:t>16/12/2023</a:t>
            </a:fld>
            <a:endParaRPr lang="it-IT" noProof="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it-IT" noProof="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it-IT" noProof="0" smtClean="0"/>
              <a:pPr rtl="0"/>
              <a:t>‹N›</a:t>
            </a:fld>
            <a:endParaRPr lang="it-IT" noProof="0"/>
          </a:p>
        </p:txBody>
      </p:sp>
    </p:spTree>
    <p:extLst>
      <p:ext uri="{BB962C8B-B14F-4D97-AF65-F5344CB8AC3E}">
        <p14:creationId xmlns:p14="http://schemas.microsoft.com/office/powerpoint/2010/main" val="296354877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0.xml"/><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BAEEE6-69AA-4811-8D2B-F84F74D46B57}"/>
              </a:ext>
            </a:extLst>
          </p:cNvPr>
          <p:cNvSpPr>
            <a:spLocks noGrp="1"/>
          </p:cNvSpPr>
          <p:nvPr>
            <p:ph type="ctrTitle"/>
          </p:nvPr>
        </p:nvSpPr>
        <p:spPr>
          <a:xfrm>
            <a:off x="0" y="3057650"/>
            <a:ext cx="8991599" cy="1403675"/>
          </a:xfrm>
        </p:spPr>
        <p:txBody>
          <a:bodyPr rtlCol="0">
            <a:noAutofit/>
          </a:bodyPr>
          <a:lstStyle/>
          <a:p>
            <a:pPr algn="ctr"/>
            <a:r>
              <a:rPr lang="it-IT" sz="2800" b="1" dirty="0"/>
              <a:t>ALLERGIA AL LATTICE:</a:t>
            </a:r>
            <a:br>
              <a:rPr lang="it-IT" sz="2800" b="1" dirty="0"/>
            </a:br>
            <a:r>
              <a:rPr lang="it-IT" sz="2800" b="1" dirty="0"/>
              <a:t>COME PREVENIRLA E GESTIRLA CORRETTAMENTE IN AMBITO OSPEDALIERO.</a:t>
            </a:r>
          </a:p>
        </p:txBody>
      </p:sp>
      <p:sp>
        <p:nvSpPr>
          <p:cNvPr id="3" name="Sottotitolo 2">
            <a:extLst>
              <a:ext uri="{FF2B5EF4-FFF2-40B4-BE49-F238E27FC236}">
                <a16:creationId xmlns:a16="http://schemas.microsoft.com/office/drawing/2014/main" id="{7721F547-2086-4D47-BB8F-44FA940064BE}"/>
              </a:ext>
            </a:extLst>
          </p:cNvPr>
          <p:cNvSpPr>
            <a:spLocks noGrp="1"/>
          </p:cNvSpPr>
          <p:nvPr>
            <p:ph type="subTitle" idx="1"/>
          </p:nvPr>
        </p:nvSpPr>
        <p:spPr>
          <a:xfrm>
            <a:off x="2137550" y="4603604"/>
            <a:ext cx="4480085" cy="411392"/>
          </a:xfrm>
        </p:spPr>
        <p:txBody>
          <a:bodyPr rtlCol="0">
            <a:normAutofit/>
          </a:bodyPr>
          <a:lstStyle/>
          <a:p>
            <a:pPr algn="ctr" rtl="0"/>
            <a:r>
              <a:rPr lang="it-IT" sz="1600" b="1" dirty="0">
                <a:solidFill>
                  <a:schemeClr val="bg1"/>
                </a:solidFill>
              </a:rPr>
              <a:t>Silvestri J, Musto F, Ciuffreda M.</a:t>
            </a:r>
          </a:p>
        </p:txBody>
      </p:sp>
      <p:sp>
        <p:nvSpPr>
          <p:cNvPr id="7" name="Sottotitolo 2">
            <a:extLst>
              <a:ext uri="{FF2B5EF4-FFF2-40B4-BE49-F238E27FC236}">
                <a16:creationId xmlns:a16="http://schemas.microsoft.com/office/drawing/2014/main" id="{466F1240-0BBD-013B-377E-51C5144A7ECD}"/>
              </a:ext>
            </a:extLst>
          </p:cNvPr>
          <p:cNvSpPr txBox="1">
            <a:spLocks/>
          </p:cNvSpPr>
          <p:nvPr/>
        </p:nvSpPr>
        <p:spPr>
          <a:xfrm>
            <a:off x="1029872" y="5110638"/>
            <a:ext cx="6695440" cy="457200"/>
          </a:xfrm>
          <a:prstGeom prst="rect">
            <a:avLst/>
          </a:prstGeom>
        </p:spPr>
        <p:txBody>
          <a:bodyPr vert="horz" wrap="square" lIns="91440" tIns="45720" rIns="91440" bIns="45720" rtlCol="0" anchor="t">
            <a:normAutofit fontScale="850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lnSpc>
                <a:spcPct val="100000"/>
              </a:lnSpc>
            </a:pPr>
            <a:r>
              <a:rPr lang="it-IT" sz="900" b="1" i="1" dirty="0">
                <a:solidFill>
                  <a:schemeClr val="bg1"/>
                </a:solidFill>
              </a:rPr>
              <a:t>U.O.C Anestesia Rianimazione Terapia del Dolore, AST Ancona,  Fabriano (AN). </a:t>
            </a:r>
          </a:p>
          <a:p>
            <a:pPr algn="ctr">
              <a:lnSpc>
                <a:spcPct val="100000"/>
              </a:lnSpc>
            </a:pPr>
            <a:r>
              <a:rPr lang="it-IT" sz="900" b="1" i="1" dirty="0">
                <a:solidFill>
                  <a:schemeClr val="bg1"/>
                </a:solidFill>
              </a:rPr>
              <a:t>Scuola di Specializzazione in Anestesia, Rianimazione e Terapia del Dolore, UNIVPM.</a:t>
            </a:r>
          </a:p>
        </p:txBody>
      </p:sp>
      <p:pic>
        <p:nvPicPr>
          <p:cNvPr id="9" name="Immagine 8">
            <a:extLst>
              <a:ext uri="{FF2B5EF4-FFF2-40B4-BE49-F238E27FC236}">
                <a16:creationId xmlns:a16="http://schemas.microsoft.com/office/drawing/2014/main" id="{F3F27094-CB26-BB86-ABEA-AABA9973C3C6}"/>
              </a:ext>
            </a:extLst>
          </p:cNvPr>
          <p:cNvPicPr>
            <a:picLocks noChangeAspect="1"/>
          </p:cNvPicPr>
          <p:nvPr/>
        </p:nvPicPr>
        <p:blipFill>
          <a:blip r:embed="rId6"/>
          <a:stretch>
            <a:fillRect/>
          </a:stretch>
        </p:blipFill>
        <p:spPr>
          <a:xfrm>
            <a:off x="3366024" y="999994"/>
            <a:ext cx="2023138" cy="1989459"/>
          </a:xfrm>
          <a:prstGeom prst="rect">
            <a:avLst/>
          </a:prstGeom>
        </p:spPr>
      </p:pic>
      <p:pic>
        <p:nvPicPr>
          <p:cNvPr id="10" name="Audio registrato">
            <a:hlinkClick r:id="" action="ppaction://media"/>
            <a:extLst>
              <a:ext uri="{FF2B5EF4-FFF2-40B4-BE49-F238E27FC236}">
                <a16:creationId xmlns:a16="http://schemas.microsoft.com/office/drawing/2014/main" id="{3AD6FFC8-FCB3-43B3-641B-EEB1EB30C7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6" y="5476398"/>
            <a:ext cx="487363" cy="487363"/>
          </a:xfrm>
          <a:prstGeom prst="rect">
            <a:avLst/>
          </a:prstGeom>
        </p:spPr>
      </p:pic>
    </p:spTree>
    <p:extLst>
      <p:ext uri="{BB962C8B-B14F-4D97-AF65-F5344CB8AC3E}">
        <p14:creationId xmlns:p14="http://schemas.microsoft.com/office/powerpoint/2010/main" val="3550316025"/>
      </p:ext>
    </p:extLst>
  </p:cSld>
  <p:clrMapOvr>
    <a:masterClrMapping/>
  </p:clrMapOvr>
  <mc:AlternateContent xmlns:mc="http://schemas.openxmlformats.org/markup-compatibility/2006" xmlns:p14="http://schemas.microsoft.com/office/powerpoint/2010/main">
    <mc:Choice Requires="p14">
      <p:transition spd="slow" p14:dur="2000" advTm="12247"/>
    </mc:Choice>
    <mc:Fallback xmlns="">
      <p:transition spd="slow" advTm="1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Diagnosi</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rmAutofit/>
          </a:bodyPr>
          <a:lstStyle/>
          <a:p>
            <a:pPr marL="0" indent="0" algn="just">
              <a:buNone/>
            </a:pPr>
            <a:endParaRPr lang="it-IT" dirty="0"/>
          </a:p>
          <a:p>
            <a:pPr marL="0" indent="0" algn="just">
              <a:buNone/>
            </a:pPr>
            <a:r>
              <a:rPr lang="it-IT" dirty="0"/>
              <a:t>Una </a:t>
            </a:r>
            <a:r>
              <a:rPr lang="it-IT" b="1" dirty="0"/>
              <a:t>valutazione immunologica preoperatoria </a:t>
            </a:r>
            <a:r>
              <a:rPr lang="it-IT" dirty="0"/>
              <a:t>è sicuramente </a:t>
            </a:r>
            <a:r>
              <a:rPr lang="it-IT" b="1" dirty="0"/>
              <a:t>doverosa</a:t>
            </a:r>
            <a:r>
              <a:rPr lang="it-IT" dirty="0"/>
              <a:t> in caso di:</a:t>
            </a:r>
          </a:p>
          <a:p>
            <a:pPr marL="0" indent="0" algn="just">
              <a:buNone/>
            </a:pPr>
            <a:endParaRPr lang="it-IT" dirty="0"/>
          </a:p>
          <a:p>
            <a:pPr algn="just">
              <a:buFont typeface="Wingdings" panose="05000000000000000000" pitchFamily="2" charset="2"/>
              <a:buChar char="§"/>
            </a:pPr>
            <a:r>
              <a:rPr lang="it-IT" dirty="0"/>
              <a:t>Pazienti con </a:t>
            </a:r>
            <a:r>
              <a:rPr lang="it-IT" b="1" dirty="0"/>
              <a:t>spina bifida e malformazioni urogenitali</a:t>
            </a:r>
          </a:p>
          <a:p>
            <a:pPr algn="just">
              <a:buFont typeface="Wingdings" panose="05000000000000000000" pitchFamily="2" charset="2"/>
              <a:buChar char="§"/>
            </a:pPr>
            <a:r>
              <a:rPr lang="it-IT" dirty="0"/>
              <a:t>Pazienti con </a:t>
            </a:r>
            <a:r>
              <a:rPr lang="it-IT" b="1" dirty="0"/>
              <a:t>pregresse reazioni anafilattoidi di eziologia non accertata </a:t>
            </a:r>
            <a:r>
              <a:rPr lang="it-IT" dirty="0"/>
              <a:t>(in ambito ospedaliero e non), specie se appartenenti a categorie ad alto rischio</a:t>
            </a:r>
          </a:p>
          <a:p>
            <a:pPr algn="just">
              <a:buFont typeface="Wingdings" panose="05000000000000000000" pitchFamily="2" charset="2"/>
              <a:buChar char="§"/>
            </a:pPr>
            <a:r>
              <a:rPr lang="it-IT" dirty="0"/>
              <a:t>Pazienti con </a:t>
            </a:r>
            <a:r>
              <a:rPr lang="it-IT" b="1" dirty="0"/>
              <a:t>storia di shock anafilattico intraoperatorio</a:t>
            </a:r>
          </a:p>
          <a:p>
            <a:pPr algn="just">
              <a:buFont typeface="Wingdings" panose="05000000000000000000" pitchFamily="2" charset="2"/>
              <a:buChar char="§"/>
            </a:pPr>
            <a:r>
              <a:rPr lang="it-IT" b="1" dirty="0"/>
              <a:t>Operatori sanitari atopici</a:t>
            </a:r>
          </a:p>
          <a:p>
            <a:pPr marL="0" indent="0" algn="just">
              <a:buNone/>
            </a:pPr>
            <a:endParaRPr lang="it-IT" dirty="0"/>
          </a:p>
        </p:txBody>
      </p:sp>
      <p:pic>
        <p:nvPicPr>
          <p:cNvPr id="5" name="Audio registrato">
            <a:hlinkClick r:id="" action="ppaction://media"/>
            <a:extLst>
              <a:ext uri="{FF2B5EF4-FFF2-40B4-BE49-F238E27FC236}">
                <a16:creationId xmlns:a16="http://schemas.microsoft.com/office/drawing/2014/main" id="{BC372EB6-3CA7-B786-F482-3052BD5450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4468" y="6191885"/>
            <a:ext cx="487363" cy="487363"/>
          </a:xfrm>
          <a:prstGeom prst="rect">
            <a:avLst/>
          </a:prstGeom>
        </p:spPr>
      </p:pic>
    </p:spTree>
    <p:extLst>
      <p:ext uri="{BB962C8B-B14F-4D97-AF65-F5344CB8AC3E}">
        <p14:creationId xmlns:p14="http://schemas.microsoft.com/office/powerpoint/2010/main" val="3883723686"/>
      </p:ext>
    </p:extLst>
  </p:cSld>
  <p:clrMapOvr>
    <a:masterClrMapping/>
  </p:clrMapOvr>
  <mc:AlternateContent xmlns:mc="http://schemas.openxmlformats.org/markup-compatibility/2006" xmlns:p14="http://schemas.microsoft.com/office/powerpoint/2010/main">
    <mc:Choice Requires="p14">
      <p:transition spd="slow" p14:dur="2000" advTm="27097"/>
    </mc:Choice>
    <mc:Fallback xmlns="">
      <p:transition spd="slow" advTm="27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Prevenzione</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rmAutofit fontScale="92500" lnSpcReduction="20000"/>
          </a:bodyPr>
          <a:lstStyle/>
          <a:p>
            <a:pPr marL="0" indent="0" algn="just">
              <a:buNone/>
            </a:pPr>
            <a:r>
              <a:rPr lang="it-IT" sz="1900" dirty="0"/>
              <a:t>Considerata la diffusione e la possibile gravità delle reazioni allergiche al lattice, risultano fondamentali le </a:t>
            </a:r>
            <a:r>
              <a:rPr lang="it-IT" sz="1900" b="1" dirty="0"/>
              <a:t>strategie di prevenzione </a:t>
            </a:r>
            <a:r>
              <a:rPr lang="it-IT" sz="1900" dirty="0"/>
              <a:t>da adottare nelle strutture sanitarie per la tutela di pazienti ed operatori.</a:t>
            </a:r>
          </a:p>
          <a:p>
            <a:pPr algn="just">
              <a:buFont typeface="Wingdings" panose="05000000000000000000" pitchFamily="2" charset="2"/>
              <a:buChar char="§"/>
            </a:pPr>
            <a:r>
              <a:rPr lang="it-IT" sz="1900" dirty="0"/>
              <a:t>La </a:t>
            </a:r>
            <a:r>
              <a:rPr lang="it-IT" sz="1900" b="1" dirty="0"/>
              <a:t>prevenzione primaria </a:t>
            </a:r>
            <a:r>
              <a:rPr lang="it-IT" sz="1900" dirty="0"/>
              <a:t>è considerata la più efficace ai fini della prevenzione dell’allergia a lattice; essa comprende l’evitare l’uso di guanti quando non necessario, l’utilizzo di guanti in lattice solo quando necessario ed evitandone il contatto con prodotti a base oleosa (i quali possono deteriorare il lattice),  la </a:t>
            </a:r>
            <a:r>
              <a:rPr lang="it-IT" sz="1900" b="1" u="sng" dirty="0"/>
              <a:t>sostituzione di manufatti in lattice con manufatti sintetici o con manufatti in lattice senza polvere e a basso contenuto proteico</a:t>
            </a:r>
            <a:r>
              <a:rPr lang="it-IT" sz="1900" dirty="0"/>
              <a:t>, l’evitare l’uso di guanti in lattice da parte di soggetti sensibilizzati.</a:t>
            </a:r>
          </a:p>
          <a:p>
            <a:pPr algn="just">
              <a:buFont typeface="Wingdings" panose="05000000000000000000" pitchFamily="2" charset="2"/>
              <a:buChar char="§"/>
            </a:pPr>
            <a:r>
              <a:rPr lang="it-IT" sz="1900" dirty="0"/>
              <a:t>La </a:t>
            </a:r>
            <a:r>
              <a:rPr lang="it-IT" sz="1900" b="1" dirty="0"/>
              <a:t>prevenzione secondaria </a:t>
            </a:r>
            <a:r>
              <a:rPr lang="it-IT" sz="1900" dirty="0"/>
              <a:t>si basa sul </a:t>
            </a:r>
            <a:r>
              <a:rPr lang="it-IT" sz="1900" b="1" u="sng" dirty="0"/>
              <a:t>valutare preventivamente l’eventuale allergia al lattice del paziente</a:t>
            </a:r>
            <a:r>
              <a:rPr lang="it-IT" sz="1900" dirty="0"/>
              <a:t>, obiettivo realizzabile tramite un questionario mirato che indaghi sull’appartenenza a gruppi ad alto rischio di sensibilizzazione, su un’eventuale pregressa sintomatologia compatibile con allergia a lattice, su precedenti reazioni dopo assunzione o contatto con gli alimenti vegetali noti come cross-reagenti con il lattice.</a:t>
            </a:r>
          </a:p>
          <a:p>
            <a:pPr algn="just">
              <a:buFont typeface="Wingdings" panose="05000000000000000000" pitchFamily="2" charset="2"/>
              <a:buChar char="§"/>
            </a:pPr>
            <a:r>
              <a:rPr lang="it-IT" sz="1900" dirty="0"/>
              <a:t>La </a:t>
            </a:r>
            <a:r>
              <a:rPr lang="it-IT" sz="1900" b="1" dirty="0"/>
              <a:t>prevenzione terziaria </a:t>
            </a:r>
            <a:r>
              <a:rPr lang="it-IT" sz="1900" dirty="0"/>
              <a:t>prevede, nei soggetti noti come affetti da patologia allergica da lattice, l’adozione di provvedimenti preventivi che evitino successive riesposizioni e recidive. È quindi auspicabile che le strutture sanitarie creino nel proprio interno delle aree in cui non vengano utilizzati guanti o strumenti in lattice (</a:t>
            </a:r>
            <a:r>
              <a:rPr lang="it-IT" sz="1900" b="1" u="sng" dirty="0"/>
              <a:t>ambienti latex-safe</a:t>
            </a:r>
            <a:r>
              <a:rPr lang="it-IT" sz="1900" dirty="0"/>
              <a:t>) cui avviare i pazienti e che questi locali siano segnalati come “ambiente senza lattice”.</a:t>
            </a:r>
          </a:p>
        </p:txBody>
      </p:sp>
      <p:pic>
        <p:nvPicPr>
          <p:cNvPr id="5" name="Audio registrato">
            <a:hlinkClick r:id="" action="ppaction://media"/>
            <a:extLst>
              <a:ext uri="{FF2B5EF4-FFF2-40B4-BE49-F238E27FC236}">
                <a16:creationId xmlns:a16="http://schemas.microsoft.com/office/drawing/2014/main" id="{5C9DA83A-4865-6322-CFC5-A44F455CA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4628" y="6130925"/>
            <a:ext cx="487363" cy="487363"/>
          </a:xfrm>
          <a:prstGeom prst="rect">
            <a:avLst/>
          </a:prstGeom>
        </p:spPr>
      </p:pic>
    </p:spTree>
    <p:extLst>
      <p:ext uri="{BB962C8B-B14F-4D97-AF65-F5344CB8AC3E}">
        <p14:creationId xmlns:p14="http://schemas.microsoft.com/office/powerpoint/2010/main" val="2265380537"/>
      </p:ext>
    </p:extLst>
  </p:cSld>
  <p:clrMapOvr>
    <a:masterClrMapping/>
  </p:clrMapOvr>
  <mc:AlternateContent xmlns:mc="http://schemas.openxmlformats.org/markup-compatibility/2006" xmlns:p14="http://schemas.microsoft.com/office/powerpoint/2010/main">
    <mc:Choice Requires="p14">
      <p:transition spd="slow" p14:dur="2000" advTm="104234"/>
    </mc:Choice>
    <mc:Fallback xmlns="">
      <p:transition spd="slow" advTm="10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0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Percorsi </a:t>
            </a:r>
            <a:br>
              <a:rPr lang="it-IT" noProof="1"/>
            </a:br>
            <a:r>
              <a:rPr lang="it-IT" i="1" noProof="1"/>
              <a:t>latex-safe</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rmAutofit fontScale="92500" lnSpcReduction="20000"/>
          </a:bodyPr>
          <a:lstStyle/>
          <a:p>
            <a:pPr marL="0" indent="0" algn="just">
              <a:buNone/>
            </a:pPr>
            <a:r>
              <a:rPr lang="it-IT" sz="1900" dirty="0"/>
              <a:t>Per </a:t>
            </a:r>
            <a:r>
              <a:rPr lang="it-IT" sz="1900" b="1" dirty="0"/>
              <a:t>ambiente latex-safe </a:t>
            </a:r>
            <a:r>
              <a:rPr lang="it-IT" sz="1900" dirty="0"/>
              <a:t>si intende un </a:t>
            </a:r>
            <a:r>
              <a:rPr lang="it-IT" sz="1900" u="sng" dirty="0"/>
              <a:t>ambiente nel quale sia stato rimosso ogni tipo di materiale in lattice, sostituibile con materiale alternativo e dove sia stata realizzata una adeguata pulizia allo scopo di minimizzare la dispersione aerea di particelle di lattice</a:t>
            </a:r>
            <a:r>
              <a:rPr lang="it-IT" sz="1900" dirty="0"/>
              <a:t>. Si preferisce pertanto utilizzare il termine latex-safe piuttosto che latex-free, in quanto non è possibile garantire in modo assoluto l’assenza di contatto del paziente con il lattice all’interno delle strutture sanitarie.</a:t>
            </a:r>
          </a:p>
          <a:p>
            <a:pPr marL="0" indent="0" algn="just">
              <a:buNone/>
            </a:pPr>
            <a:r>
              <a:rPr lang="it-IT" sz="1900" dirty="0"/>
              <a:t>Per il corretto allestimento di percorsi latex-safe, ogni ospedale necessita di una </a:t>
            </a:r>
            <a:r>
              <a:rPr lang="it-IT" sz="1900" b="1" dirty="0"/>
              <a:t>commissione interdisciplinare</a:t>
            </a:r>
            <a:r>
              <a:rPr lang="it-IT" sz="1900" dirty="0"/>
              <a:t>, che comprenda personale dei “dipartimenti-chiave”, ovvero che trattano coi pazienti o siano responsabili dell’ordine dei materiali che vengono a contatto con i pazienti o il personale.</a:t>
            </a:r>
          </a:p>
          <a:p>
            <a:pPr marL="0" indent="0" algn="just">
              <a:buNone/>
            </a:pPr>
            <a:r>
              <a:rPr lang="it-IT" sz="1900" dirty="0"/>
              <a:t>La commissione dovrebbe</a:t>
            </a:r>
          </a:p>
          <a:p>
            <a:pPr algn="just">
              <a:buFont typeface="Wingdings" panose="05000000000000000000" pitchFamily="2" charset="2"/>
              <a:buChar char="§"/>
            </a:pPr>
            <a:r>
              <a:rPr lang="it-IT" sz="1900" dirty="0"/>
              <a:t>tenere conto della letteratura corrente relativa all’allergia al lattice, dei presidi latex-free e le informazioni relative al livello di antigeni estraibili e/o proteine nei materiali</a:t>
            </a:r>
          </a:p>
          <a:p>
            <a:pPr algn="just">
              <a:buFont typeface="Wingdings" panose="05000000000000000000" pitchFamily="2" charset="2"/>
              <a:buChar char="§"/>
            </a:pPr>
            <a:r>
              <a:rPr lang="it-IT" sz="1900" dirty="0"/>
              <a:t>compilare e mantenere aggiornata una lista di prodotti alternativi privi di lattice</a:t>
            </a:r>
          </a:p>
          <a:p>
            <a:pPr algn="just">
              <a:buFont typeface="Wingdings" panose="05000000000000000000" pitchFamily="2" charset="2"/>
              <a:buChar char="§"/>
            </a:pPr>
            <a:r>
              <a:rPr lang="it-IT" sz="1900" dirty="0"/>
              <a:t>promuovere un programma educazionale, rivolto al personale medico e sanitario dell’ospedale, mediante incontri informativi sull’allergia al lattice e sulle procedure da attuare quando ci si trovi a contatto con un paziente allergico o altamente a rischio</a:t>
            </a:r>
          </a:p>
        </p:txBody>
      </p:sp>
      <p:pic>
        <p:nvPicPr>
          <p:cNvPr id="5" name="Audio registrato">
            <a:hlinkClick r:id="" action="ppaction://media"/>
            <a:extLst>
              <a:ext uri="{FF2B5EF4-FFF2-40B4-BE49-F238E27FC236}">
                <a16:creationId xmlns:a16="http://schemas.microsoft.com/office/drawing/2014/main" id="{F558BED8-7B44-F988-F2D9-B7BA2D17F5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7925" y="6232525"/>
            <a:ext cx="487363" cy="487363"/>
          </a:xfrm>
          <a:prstGeom prst="rect">
            <a:avLst/>
          </a:prstGeom>
        </p:spPr>
      </p:pic>
    </p:spTree>
    <p:extLst>
      <p:ext uri="{BB962C8B-B14F-4D97-AF65-F5344CB8AC3E}">
        <p14:creationId xmlns:p14="http://schemas.microsoft.com/office/powerpoint/2010/main" val="1551011278"/>
      </p:ext>
    </p:extLst>
  </p:cSld>
  <p:clrMapOvr>
    <a:masterClrMapping/>
  </p:clrMapOvr>
  <mc:AlternateContent xmlns:mc="http://schemas.openxmlformats.org/markup-compatibility/2006" xmlns:p14="http://schemas.microsoft.com/office/powerpoint/2010/main">
    <mc:Choice Requires="p14">
      <p:transition spd="slow" p14:dur="2000" advTm="85553"/>
    </mc:Choice>
    <mc:Fallback xmlns="">
      <p:transition spd="slow" advTm="85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Percorsi </a:t>
            </a:r>
            <a:br>
              <a:rPr lang="it-IT" noProof="1"/>
            </a:br>
            <a:r>
              <a:rPr lang="it-IT" i="1" noProof="1"/>
              <a:t>latex-safe</a:t>
            </a:r>
            <a:br>
              <a:rPr lang="it-IT" i="1" noProof="1"/>
            </a:br>
            <a:r>
              <a:rPr lang="it-IT" b="1" noProof="1"/>
              <a:t>in reparto</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Autofit/>
          </a:bodyPr>
          <a:lstStyle/>
          <a:p>
            <a:pPr marL="0" indent="0" algn="just">
              <a:buNone/>
            </a:pPr>
            <a:r>
              <a:rPr lang="it-IT" sz="1500" dirty="0"/>
              <a:t>La preparazione del percorso latex-safe in reparto si articola in tre momenti: prima del ricovero, durante la degenza e alla dimissione. </a:t>
            </a:r>
          </a:p>
          <a:p>
            <a:pPr algn="just">
              <a:buFont typeface="Wingdings" panose="05000000000000000000" pitchFamily="2" charset="2"/>
              <a:buChar char="§"/>
            </a:pPr>
            <a:r>
              <a:rPr lang="it-IT" sz="1500" b="1" dirty="0"/>
              <a:t>Prima del ricovero </a:t>
            </a:r>
            <a:r>
              <a:rPr lang="it-IT" sz="1500" dirty="0"/>
              <a:t>è fondamentale la sanificazione ambientale al fine di allontanare polvere ed eventuali residui di lattice dalle superfici; durante la preparazione della camera di degenza è importante valutare la presenza di oggetti che possono contenere lattice (ad esempio filo del telefono e/o campanello di chiamata): le parti non sostituibili possono essere coperte con pellicola o cotone. La stanza viene attrezzata con carrello completo di materiale certificato privo di lattice e sia sulla porta della stessa che sulla cartella del paziente viene segnalata la presenza di soggetto allergico al lattice.</a:t>
            </a:r>
          </a:p>
          <a:p>
            <a:pPr algn="just">
              <a:buFont typeface="Wingdings" panose="05000000000000000000" pitchFamily="2" charset="2"/>
              <a:buChar char="§"/>
            </a:pPr>
            <a:r>
              <a:rPr lang="it-IT" sz="1500" b="1" dirty="0"/>
              <a:t>Durante la degenza </a:t>
            </a:r>
            <a:r>
              <a:rPr lang="it-IT" sz="1500" dirty="0"/>
              <a:t>il paziente deve essere isolato nella stanza latex-safe per evitare contatti accidentali in altri ambienti. Al momento del ricovero vanno verificate le conoscenze del paziente e dei familiari circa i rischi dell’allergia al lattice, sottolineando l’importanza dell’isolamento anche da eventuali visitatori che possono introdurre inconsapevolmente lattice nella camera di degenza. Gli operatori della mensa, della cucina e delle imprese di pulizia devono essere informati della necessità di evitare l’utilizzo di guanti in lattice nonché di evitare di servire alimenti coinvolti in reazioni crociate.</a:t>
            </a:r>
          </a:p>
          <a:p>
            <a:pPr algn="just">
              <a:buFont typeface="Wingdings" panose="05000000000000000000" pitchFamily="2" charset="2"/>
              <a:buChar char="§"/>
            </a:pPr>
            <a:r>
              <a:rPr lang="it-IT" sz="1500" b="1" dirty="0"/>
              <a:t>Al momento della dimissione </a:t>
            </a:r>
            <a:r>
              <a:rPr lang="it-IT" sz="1500" dirty="0"/>
              <a:t>è importante informare di nuovo il paziente ed i suoi familiari sui rischi dell’allergia al lattice e sulla prevenzione della stessa, sul riconoscimento e le procedure da adottare in caso di reazione allergica. Infine, si invita il paziente a portare sempre con sé un “segno di riconoscimento” e/o una dichiarazione della sua allergia sul libretto sanitario e i medicamenti appropriati per le eventuali emergenze.</a:t>
            </a:r>
          </a:p>
        </p:txBody>
      </p:sp>
      <p:pic>
        <p:nvPicPr>
          <p:cNvPr id="6" name="Audio registrato">
            <a:hlinkClick r:id="" action="ppaction://media"/>
            <a:extLst>
              <a:ext uri="{FF2B5EF4-FFF2-40B4-BE49-F238E27FC236}">
                <a16:creationId xmlns:a16="http://schemas.microsoft.com/office/drawing/2014/main" id="{ECDC6576-A97D-FE3F-DB3C-7109F89FF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7445" y="6130925"/>
            <a:ext cx="487363" cy="487363"/>
          </a:xfrm>
          <a:prstGeom prst="rect">
            <a:avLst/>
          </a:prstGeom>
        </p:spPr>
      </p:pic>
    </p:spTree>
    <p:extLst>
      <p:ext uri="{BB962C8B-B14F-4D97-AF65-F5344CB8AC3E}">
        <p14:creationId xmlns:p14="http://schemas.microsoft.com/office/powerpoint/2010/main" val="1203346922"/>
      </p:ext>
    </p:extLst>
  </p:cSld>
  <p:clrMapOvr>
    <a:masterClrMapping/>
  </p:clrMapOvr>
  <mc:AlternateContent xmlns:mc="http://schemas.openxmlformats.org/markup-compatibility/2006" xmlns:p14="http://schemas.microsoft.com/office/powerpoint/2010/main">
    <mc:Choice Requires="p14">
      <p:transition spd="slow" p14:dur="2000" advTm="116264"/>
    </mc:Choice>
    <mc:Fallback xmlns="">
      <p:transition spd="slow" advTm="116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Percorsi </a:t>
            </a:r>
            <a:br>
              <a:rPr lang="it-IT" noProof="1"/>
            </a:br>
            <a:r>
              <a:rPr lang="it-IT" i="1" noProof="1"/>
              <a:t>latex-safe</a:t>
            </a:r>
            <a:br>
              <a:rPr lang="it-IT" i="1" noProof="1"/>
            </a:br>
            <a:r>
              <a:rPr lang="it-IT" b="1" noProof="1"/>
              <a:t>in sala operatoria</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Autofit/>
          </a:bodyPr>
          <a:lstStyle/>
          <a:p>
            <a:pPr marL="0" indent="0" algn="just">
              <a:buNone/>
            </a:pPr>
            <a:r>
              <a:rPr lang="it-IT" sz="1600" dirty="0"/>
              <a:t>Le sale operatorie sono gli ambienti a più elevata esposizione al lattice, sia per la massiccia dispersione aerea delle particelle di lattice derivante dai guanti, sia per la presenza di molteplici altri prodotti in lattice.</a:t>
            </a:r>
          </a:p>
          <a:p>
            <a:pPr algn="just">
              <a:buFont typeface="Wingdings" panose="05000000000000000000" pitchFamily="2" charset="2"/>
              <a:buChar char="§"/>
            </a:pPr>
            <a:r>
              <a:rPr lang="it-IT" sz="1600" dirty="0"/>
              <a:t>Per </a:t>
            </a:r>
            <a:r>
              <a:rPr lang="it-IT" sz="1600" b="1" dirty="0"/>
              <a:t>interventi in elezione</a:t>
            </a:r>
            <a:r>
              <a:rPr lang="it-IT" sz="1600" dirty="0"/>
              <a:t>, è essenziale identificare eventuali dispositivi e oggetti contenenti lattice, con i quali il paziente potrebbe venire a contatto, e sostituirli con prodotti di materiale alternativo; se ciò non fosse possibile, ricoprire accuratamente gli oggetti in lattice con pellicole trasparenti o con teli di cotone o tessuto non tessuto (TNT). Occorre predisporre in sala operatoria un </a:t>
            </a:r>
            <a:r>
              <a:rPr lang="it-IT" sz="1600" u="sng" dirty="0"/>
              <a:t>carrello “evidenziato” con prodotti alternativi al lattice </a:t>
            </a:r>
            <a:r>
              <a:rPr lang="it-IT" sz="1600" dirty="0"/>
              <a:t>prontamente disponibili e kits di dispositivi medici latex-free di pronta emergenza. </a:t>
            </a:r>
            <a:r>
              <a:rPr lang="it-IT" sz="1600" u="sng" dirty="0"/>
              <a:t>Una volta preparata, la sala deve rimanere chiusa fino alla mattina dell’intervento previsto e alla porta delle presala deve essere posizionato un cartello di riconoscimento latex-safe</a:t>
            </a:r>
            <a:r>
              <a:rPr lang="it-IT" sz="1600" dirty="0"/>
              <a:t>. L’intervento programmato sui soggetti allergici e ad alto rischio andrebbe preferibilmente eseguito come </a:t>
            </a:r>
            <a:r>
              <a:rPr lang="it-IT" sz="1600" u="sng" dirty="0"/>
              <a:t>primo intervento della giornata</a:t>
            </a:r>
            <a:r>
              <a:rPr lang="it-IT" sz="1600" dirty="0"/>
              <a:t>. Il giorno dell’intervento nella sala allestita deve entrare solo il personale strettamente necessario; tale personale deve restare all’interno della sala fino al termine dell’intervento per evitare contaminazioni involontarie. </a:t>
            </a:r>
          </a:p>
          <a:p>
            <a:pPr algn="just">
              <a:buFont typeface="Wingdings" panose="05000000000000000000" pitchFamily="2" charset="2"/>
              <a:buChar char="§"/>
            </a:pPr>
            <a:r>
              <a:rPr lang="it-IT" sz="1600" dirty="0"/>
              <a:t>Per </a:t>
            </a:r>
            <a:r>
              <a:rPr lang="it-IT" sz="1600" b="1" dirty="0"/>
              <a:t>interventi in regime di urgenza</a:t>
            </a:r>
            <a:r>
              <a:rPr lang="it-IT" sz="1600" dirty="0"/>
              <a:t>, la sala viene allestita come indicato attendendo un’ora dall’intervento precedente.</a:t>
            </a:r>
          </a:p>
          <a:p>
            <a:pPr algn="just">
              <a:buFont typeface="Wingdings" panose="05000000000000000000" pitchFamily="2" charset="2"/>
              <a:buChar char="§"/>
            </a:pPr>
            <a:r>
              <a:rPr lang="it-IT" sz="1600" dirty="0"/>
              <a:t>Per</a:t>
            </a:r>
            <a:r>
              <a:rPr lang="it-IT" sz="1600" b="1" dirty="0"/>
              <a:t> interventi in regime di emergenza </a:t>
            </a:r>
            <a:r>
              <a:rPr lang="it-IT" sz="1600" dirty="0"/>
              <a:t>non vanno utilizzati dispositivi con accertata presenza di lattice. Se non possibile, vanno protetti dal contatto.</a:t>
            </a:r>
          </a:p>
        </p:txBody>
      </p:sp>
      <p:pic>
        <p:nvPicPr>
          <p:cNvPr id="6" name="Audio registrato">
            <a:hlinkClick r:id="" action="ppaction://media"/>
            <a:extLst>
              <a:ext uri="{FF2B5EF4-FFF2-40B4-BE49-F238E27FC236}">
                <a16:creationId xmlns:a16="http://schemas.microsoft.com/office/drawing/2014/main" id="{E40FF92F-452E-36F6-2725-96B7FA8647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6965" y="6171565"/>
            <a:ext cx="487363" cy="487363"/>
          </a:xfrm>
          <a:prstGeom prst="rect">
            <a:avLst/>
          </a:prstGeom>
        </p:spPr>
      </p:pic>
    </p:spTree>
    <p:extLst>
      <p:ext uri="{BB962C8B-B14F-4D97-AF65-F5344CB8AC3E}">
        <p14:creationId xmlns:p14="http://schemas.microsoft.com/office/powerpoint/2010/main" val="1021026535"/>
      </p:ext>
    </p:extLst>
  </p:cSld>
  <p:clrMapOvr>
    <a:masterClrMapping/>
  </p:clrMapOvr>
  <mc:AlternateContent xmlns:mc="http://schemas.openxmlformats.org/markup-compatibility/2006" xmlns:p14="http://schemas.microsoft.com/office/powerpoint/2010/main">
    <mc:Choice Requires="p14">
      <p:transition spd="slow" p14:dur="2000" advTm="103549"/>
    </mc:Choice>
    <mc:Fallback xmlns="">
      <p:transition spd="slow" advTm="10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Percorsi </a:t>
            </a:r>
            <a:br>
              <a:rPr lang="it-IT" noProof="1"/>
            </a:br>
            <a:r>
              <a:rPr lang="it-IT" i="1" noProof="1"/>
              <a:t>latex-safe</a:t>
            </a:r>
            <a:br>
              <a:rPr lang="it-IT" i="1" noProof="1"/>
            </a:br>
            <a:r>
              <a:rPr lang="it-IT" b="1" noProof="1"/>
              <a:t>in sala operatoria</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Autofit/>
          </a:bodyPr>
          <a:lstStyle/>
          <a:p>
            <a:pPr marL="0" indent="0" algn="just">
              <a:buNone/>
            </a:pPr>
            <a:r>
              <a:rPr lang="it-IT" sz="1600" dirty="0"/>
              <a:t>Anche se la miglior profilassi resta evitare qualsiasi esposizione al lattice, in letteratura è stata suggerita una </a:t>
            </a:r>
            <a:r>
              <a:rPr lang="it-IT" sz="1600" b="1" dirty="0"/>
              <a:t>profilassi preoperatoria </a:t>
            </a:r>
            <a:r>
              <a:rPr lang="it-IT" sz="1600" dirty="0"/>
              <a:t>(24 ore precedenti l’intervento chirurgico) per pazienti pediatrici basata su steroidi ed antistaminici.</a:t>
            </a:r>
          </a:p>
          <a:p>
            <a:pPr marL="0" indent="0" algn="just">
              <a:buNone/>
            </a:pPr>
            <a:r>
              <a:rPr lang="it-IT" sz="1600" dirty="0"/>
              <a:t>È bene comunque ricordare come non esista alcun dato scientificamente provato che questa possa prevenire eventuali reazioni anafilattiche al lattice.</a:t>
            </a:r>
          </a:p>
          <a:p>
            <a:pPr marL="0" indent="0" algn="just">
              <a:buNone/>
            </a:pPr>
            <a:endParaRPr lang="it-IT" sz="1600" dirty="0"/>
          </a:p>
          <a:p>
            <a:pPr marL="0" indent="0" algn="just">
              <a:buNone/>
            </a:pPr>
            <a:endParaRPr lang="it-IT" sz="1600" dirty="0"/>
          </a:p>
          <a:p>
            <a:pPr marL="0" indent="0" algn="just">
              <a:buNone/>
            </a:pPr>
            <a:endParaRPr lang="it-IT" sz="1600" dirty="0"/>
          </a:p>
          <a:p>
            <a:pPr marL="0" indent="0" algn="just">
              <a:buNone/>
            </a:pPr>
            <a:endParaRPr lang="it-IT" sz="1600" dirty="0"/>
          </a:p>
          <a:p>
            <a:pPr marL="0" indent="0" algn="just">
              <a:buNone/>
            </a:pPr>
            <a:endParaRPr lang="it-IT" sz="1600" dirty="0"/>
          </a:p>
          <a:p>
            <a:pPr marL="0" indent="0" algn="just">
              <a:buNone/>
            </a:pPr>
            <a:endParaRPr lang="it-IT" sz="1600" dirty="0"/>
          </a:p>
          <a:p>
            <a:pPr marL="0" indent="0" algn="just">
              <a:buNone/>
            </a:pPr>
            <a:endParaRPr lang="it-IT" sz="1600" dirty="0"/>
          </a:p>
          <a:p>
            <a:pPr marL="0" indent="0" algn="just">
              <a:buNone/>
            </a:pPr>
            <a:endParaRPr lang="it-IT" sz="1600" dirty="0"/>
          </a:p>
          <a:p>
            <a:pPr marL="0" indent="0" algn="just">
              <a:buNone/>
            </a:pPr>
            <a:endParaRPr lang="it-IT" sz="1600" dirty="0"/>
          </a:p>
          <a:p>
            <a:pPr marL="0" indent="0" algn="just">
              <a:buNone/>
            </a:pPr>
            <a:endParaRPr lang="it-IT" sz="1600" dirty="0"/>
          </a:p>
        </p:txBody>
      </p:sp>
      <p:graphicFrame>
        <p:nvGraphicFramePr>
          <p:cNvPr id="3" name="Tabella 4">
            <a:extLst>
              <a:ext uri="{FF2B5EF4-FFF2-40B4-BE49-F238E27FC236}">
                <a16:creationId xmlns:a16="http://schemas.microsoft.com/office/drawing/2014/main" id="{7CDAE110-41E6-2B71-20BB-5875F118A72B}"/>
              </a:ext>
            </a:extLst>
          </p:cNvPr>
          <p:cNvGraphicFramePr>
            <a:graphicFrameLocks noGrp="1"/>
          </p:cNvGraphicFramePr>
          <p:nvPr>
            <p:extLst>
              <p:ext uri="{D42A27DB-BD31-4B8C-83A1-F6EECF244321}">
                <p14:modId xmlns:p14="http://schemas.microsoft.com/office/powerpoint/2010/main" val="1304119144"/>
              </p:ext>
            </p:extLst>
          </p:nvPr>
        </p:nvGraphicFramePr>
        <p:xfrm>
          <a:off x="4731417" y="2483438"/>
          <a:ext cx="5590902" cy="3501310"/>
        </p:xfrm>
        <a:graphic>
          <a:graphicData uri="http://schemas.openxmlformats.org/drawingml/2006/table">
            <a:tbl>
              <a:tblPr firstRow="1" bandRow="1">
                <a:tableStyleId>{5C22544A-7EE6-4342-B048-85BDC9FD1C3A}</a:tableStyleId>
              </a:tblPr>
              <a:tblGrid>
                <a:gridCol w="5590902">
                  <a:extLst>
                    <a:ext uri="{9D8B030D-6E8A-4147-A177-3AD203B41FA5}">
                      <a16:colId xmlns:a16="http://schemas.microsoft.com/office/drawing/2014/main" val="3463718635"/>
                    </a:ext>
                  </a:extLst>
                </a:gridCol>
              </a:tblGrid>
              <a:tr h="411919">
                <a:tc>
                  <a:txBody>
                    <a:bodyPr/>
                    <a:lstStyle/>
                    <a:p>
                      <a:pPr algn="ctr"/>
                      <a:r>
                        <a:rPr lang="it-IT" dirty="0"/>
                        <a:t>PROFILASSI PREOPERATORIA</a:t>
                      </a:r>
                    </a:p>
                  </a:txBody>
                  <a:tcPr/>
                </a:tc>
                <a:extLst>
                  <a:ext uri="{0D108BD9-81ED-4DB2-BD59-A6C34878D82A}">
                    <a16:rowId xmlns:a16="http://schemas.microsoft.com/office/drawing/2014/main" val="1226126903"/>
                  </a:ext>
                </a:extLst>
              </a:tr>
              <a:tr h="1029797">
                <a:tc>
                  <a:txBody>
                    <a:bodyPr/>
                    <a:lstStyle/>
                    <a:p>
                      <a:pPr algn="ctr"/>
                      <a:r>
                        <a:rPr lang="it-IT" b="1" dirty="0">
                          <a:solidFill>
                            <a:schemeClr val="tx1">
                              <a:lumMod val="65000"/>
                              <a:lumOff val="35000"/>
                            </a:schemeClr>
                          </a:solidFill>
                        </a:rPr>
                        <a:t>STEROIDI: </a:t>
                      </a:r>
                    </a:p>
                    <a:p>
                      <a:pPr algn="ctr"/>
                      <a:r>
                        <a:rPr lang="it-IT" dirty="0">
                          <a:solidFill>
                            <a:schemeClr val="tx1">
                              <a:lumMod val="65000"/>
                              <a:lumOff val="35000"/>
                            </a:schemeClr>
                          </a:solidFill>
                        </a:rPr>
                        <a:t>Metilprednisolone 1 mg/kg EV (6 ore precedenti), oppure Prednisone 0.5 mg/kg EV (6 ore precedenti)</a:t>
                      </a:r>
                    </a:p>
                  </a:txBody>
                  <a:tcPr/>
                </a:tc>
                <a:extLst>
                  <a:ext uri="{0D108BD9-81ED-4DB2-BD59-A6C34878D82A}">
                    <a16:rowId xmlns:a16="http://schemas.microsoft.com/office/drawing/2014/main" val="303312673"/>
                  </a:ext>
                </a:extLst>
              </a:tr>
              <a:tr h="1029797">
                <a:tc>
                  <a:txBody>
                    <a:bodyPr/>
                    <a:lstStyle/>
                    <a:p>
                      <a:pPr algn="ctr"/>
                      <a:r>
                        <a:rPr lang="it-IT" b="1" dirty="0">
                          <a:solidFill>
                            <a:schemeClr val="tx1">
                              <a:lumMod val="65000"/>
                              <a:lumOff val="35000"/>
                            </a:schemeClr>
                          </a:solidFill>
                        </a:rPr>
                        <a:t>ANTISTAMINICI anti H1:</a:t>
                      </a:r>
                    </a:p>
                    <a:p>
                      <a:pPr algn="ctr"/>
                      <a:r>
                        <a:rPr lang="it-IT" dirty="0">
                          <a:solidFill>
                            <a:schemeClr val="tx1">
                              <a:lumMod val="65000"/>
                              <a:lumOff val="35000"/>
                            </a:schemeClr>
                          </a:solidFill>
                        </a:rPr>
                        <a:t>Difenidramina 1 mg/kg EV (6 ore precedenti), oppure Terfenadina 30/60 mg (12 ore precedenti)</a:t>
                      </a:r>
                    </a:p>
                  </a:txBody>
                  <a:tcPr/>
                </a:tc>
                <a:extLst>
                  <a:ext uri="{0D108BD9-81ED-4DB2-BD59-A6C34878D82A}">
                    <a16:rowId xmlns:a16="http://schemas.microsoft.com/office/drawing/2014/main" val="1277421405"/>
                  </a:ext>
                </a:extLst>
              </a:tr>
              <a:tr h="1029797">
                <a:tc>
                  <a:txBody>
                    <a:bodyPr/>
                    <a:lstStyle/>
                    <a:p>
                      <a:pPr algn="ctr"/>
                      <a:r>
                        <a:rPr lang="it-IT" b="1" dirty="0">
                          <a:solidFill>
                            <a:schemeClr val="tx1">
                              <a:lumMod val="65000"/>
                              <a:lumOff val="35000"/>
                            </a:schemeClr>
                          </a:solidFill>
                        </a:rPr>
                        <a:t>ANTISTAMINICI anti H2</a:t>
                      </a:r>
                      <a:r>
                        <a:rPr lang="it-IT" dirty="0">
                          <a:solidFill>
                            <a:schemeClr val="tx1">
                              <a:lumMod val="65000"/>
                              <a:lumOff val="35000"/>
                            </a:schemeClr>
                          </a:solidFill>
                        </a:rPr>
                        <a:t>:</a:t>
                      </a:r>
                    </a:p>
                    <a:p>
                      <a:pPr algn="ctr"/>
                      <a:r>
                        <a:rPr lang="it-IT" dirty="0">
                          <a:solidFill>
                            <a:schemeClr val="tx1">
                              <a:lumMod val="65000"/>
                              <a:lumOff val="35000"/>
                            </a:schemeClr>
                          </a:solidFill>
                        </a:rPr>
                        <a:t>Ranitidina 1-2 mg/ kg/die EV ogni 8 ore,</a:t>
                      </a:r>
                    </a:p>
                    <a:p>
                      <a:pPr algn="ctr"/>
                      <a:r>
                        <a:rPr lang="it-IT" dirty="0">
                          <a:solidFill>
                            <a:schemeClr val="tx1">
                              <a:lumMod val="65000"/>
                              <a:lumOff val="35000"/>
                            </a:schemeClr>
                          </a:solidFill>
                        </a:rPr>
                        <a:t>3-4 mg/kg/die PO ogni 12 ore</a:t>
                      </a:r>
                    </a:p>
                  </a:txBody>
                  <a:tcPr/>
                </a:tc>
                <a:extLst>
                  <a:ext uri="{0D108BD9-81ED-4DB2-BD59-A6C34878D82A}">
                    <a16:rowId xmlns:a16="http://schemas.microsoft.com/office/drawing/2014/main" val="894666921"/>
                  </a:ext>
                </a:extLst>
              </a:tr>
            </a:tbl>
          </a:graphicData>
        </a:graphic>
      </p:graphicFrame>
      <p:pic>
        <p:nvPicPr>
          <p:cNvPr id="6" name="Audio registrato">
            <a:hlinkClick r:id="" action="ppaction://media"/>
            <a:extLst>
              <a:ext uri="{FF2B5EF4-FFF2-40B4-BE49-F238E27FC236}">
                <a16:creationId xmlns:a16="http://schemas.microsoft.com/office/drawing/2014/main" id="{816FFAC7-499A-3864-74CE-31E4547541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4468" y="6110605"/>
            <a:ext cx="487363" cy="487363"/>
          </a:xfrm>
          <a:prstGeom prst="rect">
            <a:avLst/>
          </a:prstGeom>
        </p:spPr>
      </p:pic>
    </p:spTree>
    <p:extLst>
      <p:ext uri="{BB962C8B-B14F-4D97-AF65-F5344CB8AC3E}">
        <p14:creationId xmlns:p14="http://schemas.microsoft.com/office/powerpoint/2010/main" val="61346518"/>
      </p:ext>
    </p:extLst>
  </p:cSld>
  <p:clrMapOvr>
    <a:masterClrMapping/>
  </p:clrMapOvr>
  <mc:AlternateContent xmlns:mc="http://schemas.openxmlformats.org/markup-compatibility/2006" xmlns:p14="http://schemas.microsoft.com/office/powerpoint/2010/main">
    <mc:Choice Requires="p14">
      <p:transition spd="slow" p14:dur="2000" advTm="76776"/>
    </mc:Choice>
    <mc:Fallback xmlns="">
      <p:transition spd="slow" advTm="7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Percorsi </a:t>
            </a:r>
            <a:br>
              <a:rPr lang="it-IT" noProof="1"/>
            </a:br>
            <a:r>
              <a:rPr lang="it-IT" i="1" noProof="1"/>
              <a:t>latex-safe</a:t>
            </a:r>
            <a:br>
              <a:rPr lang="it-IT" i="1" noProof="1"/>
            </a:br>
            <a:r>
              <a:rPr lang="it-IT" b="1" noProof="1"/>
              <a:t>in sala parto</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Autofit/>
          </a:bodyPr>
          <a:lstStyle/>
          <a:p>
            <a:pPr marL="0" indent="0" algn="just">
              <a:buNone/>
            </a:pPr>
            <a:r>
              <a:rPr lang="it-IT" dirty="0"/>
              <a:t>In sala parto </a:t>
            </a:r>
            <a:r>
              <a:rPr lang="it-IT" b="1" dirty="0"/>
              <a:t>valgono le stesse raccomandazioni per l’assistenza in sala operatoria</a:t>
            </a:r>
            <a:r>
              <a:rPr lang="it-IT" dirty="0"/>
              <a:t> finalizzate, comunque, alla diversa gestione di un parto spontaneo o operativo. </a:t>
            </a:r>
          </a:p>
          <a:p>
            <a:pPr marL="0" indent="0" algn="just">
              <a:buNone/>
            </a:pPr>
            <a:r>
              <a:rPr lang="it-IT" dirty="0"/>
              <a:t>Durante il parto fare accedere alla sala parto il numero strettamente necessario di operatori, un solo parente della gestante (se lo desidera) con abbigliamento idoneo (privo di lattice), richiamando costantemente l’attenzione di tutto il personale sull’intervento “latex-safe” ed utilizzando gli appositi carrelli. </a:t>
            </a:r>
          </a:p>
          <a:p>
            <a:pPr marL="0" indent="0" algn="just">
              <a:buNone/>
            </a:pPr>
            <a:r>
              <a:rPr lang="it-IT" b="1" dirty="0"/>
              <a:t>È bene sottolineare come il neonato di madre allergica al lattice non presenti un rischio di allergia maggiore rispetto al figlio di una donna non allergica, a meno che anche il padre sia allergico</a:t>
            </a:r>
            <a:r>
              <a:rPr lang="it-IT" dirty="0"/>
              <a:t>. Sarebbe quindi opportuno estendere l’anamnesi anche al padre del neonato e dosare la concentrazione sierica delle IgE nel sangue prelevato dal cordone ombelicale.</a:t>
            </a:r>
          </a:p>
          <a:p>
            <a:pPr marL="0" indent="0" algn="just">
              <a:buNone/>
            </a:pPr>
            <a:r>
              <a:rPr lang="it-IT" dirty="0"/>
              <a:t>Se entrambi i genitori sono allergici e/o la concentrazione delle IgE sieriche sia uguale o superiore a 0.9 KU/litro, si deve considerare il neonato a rischio di sviluppare allergia al lattice.</a:t>
            </a:r>
          </a:p>
        </p:txBody>
      </p:sp>
      <p:pic>
        <p:nvPicPr>
          <p:cNvPr id="3" name="Audio registrato">
            <a:hlinkClick r:id="" action="ppaction://media"/>
            <a:extLst>
              <a:ext uri="{FF2B5EF4-FFF2-40B4-BE49-F238E27FC236}">
                <a16:creationId xmlns:a16="http://schemas.microsoft.com/office/drawing/2014/main" id="{A58AAD8B-1702-42DE-7CEA-8E58630429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7605" y="6222365"/>
            <a:ext cx="487363" cy="487363"/>
          </a:xfrm>
          <a:prstGeom prst="rect">
            <a:avLst/>
          </a:prstGeom>
        </p:spPr>
      </p:pic>
    </p:spTree>
    <p:extLst>
      <p:ext uri="{BB962C8B-B14F-4D97-AF65-F5344CB8AC3E}">
        <p14:creationId xmlns:p14="http://schemas.microsoft.com/office/powerpoint/2010/main" val="669806405"/>
      </p:ext>
    </p:extLst>
  </p:cSld>
  <p:clrMapOvr>
    <a:masterClrMapping/>
  </p:clrMapOvr>
  <mc:AlternateContent xmlns:mc="http://schemas.openxmlformats.org/markup-compatibility/2006" xmlns:p14="http://schemas.microsoft.com/office/powerpoint/2010/main">
    <mc:Choice Requires="p14">
      <p:transition spd="slow" p14:dur="2000" advTm="66327"/>
    </mc:Choice>
    <mc:Fallback xmlns="">
      <p:transition spd="slow" advTm="66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Percorsi </a:t>
            </a:r>
            <a:br>
              <a:rPr lang="it-IT" noProof="1"/>
            </a:br>
            <a:r>
              <a:rPr lang="it-IT" i="1" noProof="1"/>
              <a:t>latex-safe</a:t>
            </a:r>
            <a:br>
              <a:rPr lang="it-IT" i="1" noProof="1"/>
            </a:br>
            <a:r>
              <a:rPr lang="it-IT" b="1" noProof="1"/>
              <a:t>in pronto soccorso</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Autofit/>
          </a:bodyPr>
          <a:lstStyle/>
          <a:p>
            <a:pPr marL="0" indent="0" algn="just">
              <a:buNone/>
            </a:pPr>
            <a:r>
              <a:rPr lang="it-IT" dirty="0"/>
              <a:t>Prima di tutto è </a:t>
            </a:r>
            <a:r>
              <a:rPr lang="it-IT" b="1" dirty="0"/>
              <a:t>necessario identificare una stanza in cui trattare questi pazienti, in cui sia collocato il materiale certificato nel carrello con la check-list. </a:t>
            </a:r>
          </a:p>
          <a:p>
            <a:pPr marL="0" indent="0" algn="just">
              <a:buNone/>
            </a:pPr>
            <a:r>
              <a:rPr lang="it-IT" dirty="0"/>
              <a:t>In questa stanza, quando abitualmente si usino guanti di lattice, questi devono sempre essere privi di polvere. </a:t>
            </a:r>
          </a:p>
          <a:p>
            <a:pPr marL="0" indent="0" algn="just">
              <a:buNone/>
            </a:pPr>
            <a:r>
              <a:rPr lang="it-IT" dirty="0"/>
              <a:t>Sulla cartella clinica del paziente deve essere applicato un segnale di allerta; un bracciale, insieme a quello di identificazione, potrebbe ulteriormente segnalare il pericolo.</a:t>
            </a:r>
          </a:p>
          <a:p>
            <a:pPr marL="0" indent="0" algn="just">
              <a:buNone/>
            </a:pPr>
            <a:endParaRPr lang="it-IT" dirty="0"/>
          </a:p>
          <a:p>
            <a:pPr marL="0" indent="0" algn="just">
              <a:buNone/>
            </a:pPr>
            <a:r>
              <a:rPr lang="it-IT" b="1" dirty="0"/>
              <a:t>Per gli interventi in pronto soccorso che richiedano sedazione, la scelta di eseguirli in P.S. è subordinata alla singola realtà locale. </a:t>
            </a:r>
          </a:p>
          <a:p>
            <a:pPr marL="0" indent="0" algn="just">
              <a:buNone/>
            </a:pPr>
            <a:r>
              <a:rPr lang="it-IT" b="1" dirty="0"/>
              <a:t>L’alternativa della sala operatoria può essere presa in considerazione come ambiente più idoneo anche, per esempio, per i ricambi d’aria.</a:t>
            </a:r>
          </a:p>
        </p:txBody>
      </p:sp>
      <p:pic>
        <p:nvPicPr>
          <p:cNvPr id="5" name="Audio registrato">
            <a:hlinkClick r:id="" action="ppaction://media"/>
            <a:extLst>
              <a:ext uri="{FF2B5EF4-FFF2-40B4-BE49-F238E27FC236}">
                <a16:creationId xmlns:a16="http://schemas.microsoft.com/office/drawing/2014/main" id="{52EFE41B-EA52-8AB2-12EC-199FBFE70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9205" y="6263005"/>
            <a:ext cx="487363" cy="487363"/>
          </a:xfrm>
          <a:prstGeom prst="rect">
            <a:avLst/>
          </a:prstGeom>
        </p:spPr>
      </p:pic>
    </p:spTree>
    <p:extLst>
      <p:ext uri="{BB962C8B-B14F-4D97-AF65-F5344CB8AC3E}">
        <p14:creationId xmlns:p14="http://schemas.microsoft.com/office/powerpoint/2010/main" val="2883100832"/>
      </p:ext>
    </p:extLst>
  </p:cSld>
  <p:clrMapOvr>
    <a:masterClrMapping/>
  </p:clrMapOvr>
  <mc:AlternateContent xmlns:mc="http://schemas.openxmlformats.org/markup-compatibility/2006" xmlns:p14="http://schemas.microsoft.com/office/powerpoint/2010/main">
    <mc:Choice Requires="p14">
      <p:transition spd="slow" p14:dur="2000" advTm="39530"/>
    </mc:Choice>
    <mc:Fallback xmlns="">
      <p:transition spd="slow" advTm="3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Diagnosi e trattamento dello shock anafilattico</a:t>
            </a:r>
            <a:endParaRPr lang="it-IT" b="1" noProof="1"/>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Autofit/>
          </a:bodyPr>
          <a:lstStyle/>
          <a:p>
            <a:pPr marL="0" indent="0" algn="just">
              <a:buNone/>
            </a:pPr>
            <a:r>
              <a:rPr lang="it-IT" sz="1800" dirty="0"/>
              <a:t>Lo shock anafilattico si manifesta entro 20-60 minuti dall’esposizione e clinicamente si presenta con </a:t>
            </a:r>
            <a:r>
              <a:rPr lang="it-IT" sz="1800" b="1" dirty="0"/>
              <a:t>ipotensione </a:t>
            </a:r>
            <a:r>
              <a:rPr lang="it-IT" sz="1800" dirty="0"/>
              <a:t>(manifestazione più frequente), </a:t>
            </a:r>
            <a:r>
              <a:rPr lang="it-IT" sz="1800" b="1" dirty="0"/>
              <a:t>broncospasmo</a:t>
            </a:r>
            <a:r>
              <a:rPr lang="it-IT" sz="1800" dirty="0"/>
              <a:t>, </a:t>
            </a:r>
            <a:r>
              <a:rPr lang="it-IT" sz="1800" b="1" dirty="0"/>
              <a:t>rush</a:t>
            </a:r>
            <a:r>
              <a:rPr lang="it-IT" sz="1800" dirty="0"/>
              <a:t> (non sempre).</a:t>
            </a:r>
          </a:p>
          <a:p>
            <a:pPr marL="0" indent="0" algn="just">
              <a:buNone/>
            </a:pPr>
            <a:r>
              <a:rPr lang="it-IT" sz="1800" dirty="0"/>
              <a:t>La diagnosi di laboratorio può essere formulata tramite dosaggio della triptasi sierica (fino a 4 ore), del C3 e C4 (30 minuti, 1 ora e 4 ore dopo l’evento).</a:t>
            </a:r>
          </a:p>
          <a:p>
            <a:pPr marL="0" indent="0" algn="just">
              <a:buNone/>
            </a:pPr>
            <a:r>
              <a:rPr lang="it-IT" b="1" dirty="0"/>
              <a:t>Terapia primaria:</a:t>
            </a:r>
          </a:p>
          <a:p>
            <a:pPr algn="just">
              <a:buFont typeface="Wingdings" panose="05000000000000000000" pitchFamily="2" charset="2"/>
              <a:buChar char="§"/>
            </a:pPr>
            <a:r>
              <a:rPr lang="it-IT" dirty="0"/>
              <a:t>interrompere immediatamente il contatto con il lattice (guanti o cateteri)</a:t>
            </a:r>
          </a:p>
          <a:p>
            <a:pPr algn="just">
              <a:buFont typeface="Wingdings" panose="05000000000000000000" pitchFamily="2" charset="2"/>
              <a:buChar char="§"/>
            </a:pPr>
            <a:r>
              <a:rPr lang="it-IT" dirty="0"/>
              <a:t>ventilare il paziente in ossigeno puro</a:t>
            </a:r>
          </a:p>
          <a:p>
            <a:pPr algn="just">
              <a:buFont typeface="Wingdings" panose="05000000000000000000" pitchFamily="2" charset="2"/>
              <a:buChar char="§"/>
            </a:pPr>
            <a:r>
              <a:rPr lang="it-IT" dirty="0"/>
              <a:t>interrompere la somministrazione di anestetici</a:t>
            </a:r>
          </a:p>
          <a:p>
            <a:pPr algn="just">
              <a:buFont typeface="Wingdings" panose="05000000000000000000" pitchFamily="2" charset="2"/>
              <a:buChar char="§"/>
            </a:pPr>
            <a:r>
              <a:rPr lang="it-IT" dirty="0"/>
              <a:t>assicurare un adeguato reintegro volemico (accesso venoso di calibro adeguato)</a:t>
            </a:r>
          </a:p>
          <a:p>
            <a:pPr algn="just">
              <a:buFont typeface="Wingdings" panose="05000000000000000000" pitchFamily="2" charset="2"/>
              <a:buChar char="§"/>
            </a:pPr>
            <a:r>
              <a:rPr lang="it-IT" dirty="0"/>
              <a:t>somministrare adrenalina (iniziare con 1 mcg/kg EV e continuare con 0.1 mcg/kg/min aumentando la dose fino alla comparsa dell’efficacia).</a:t>
            </a:r>
          </a:p>
        </p:txBody>
      </p:sp>
      <p:pic>
        <p:nvPicPr>
          <p:cNvPr id="5" name="Audio registrato">
            <a:hlinkClick r:id="" action="ppaction://media"/>
            <a:extLst>
              <a:ext uri="{FF2B5EF4-FFF2-40B4-BE49-F238E27FC236}">
                <a16:creationId xmlns:a16="http://schemas.microsoft.com/office/drawing/2014/main" id="{8CBDEC1B-FD63-2F93-69E7-9552B876D1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8725" y="6130925"/>
            <a:ext cx="487363" cy="487363"/>
          </a:xfrm>
          <a:prstGeom prst="rect">
            <a:avLst/>
          </a:prstGeom>
        </p:spPr>
      </p:pic>
    </p:spTree>
    <p:extLst>
      <p:ext uri="{BB962C8B-B14F-4D97-AF65-F5344CB8AC3E}">
        <p14:creationId xmlns:p14="http://schemas.microsoft.com/office/powerpoint/2010/main" val="2017131704"/>
      </p:ext>
    </p:extLst>
  </p:cSld>
  <p:clrMapOvr>
    <a:masterClrMapping/>
  </p:clrMapOvr>
  <mc:AlternateContent xmlns:mc="http://schemas.openxmlformats.org/markup-compatibility/2006" xmlns:p14="http://schemas.microsoft.com/office/powerpoint/2010/main">
    <mc:Choice Requires="p14">
      <p:transition spd="slow" p14:dur="2000" advTm="62253"/>
    </mc:Choice>
    <mc:Fallback xmlns="">
      <p:transition spd="slow" advTm="62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1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Diagnosi e trattamento dello shock anafilattico</a:t>
            </a:r>
            <a:endParaRPr lang="it-IT" b="1" noProof="1"/>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Autofit/>
          </a:bodyPr>
          <a:lstStyle/>
          <a:p>
            <a:pPr marL="0" indent="0" algn="just">
              <a:buNone/>
            </a:pPr>
            <a:r>
              <a:rPr lang="it-IT" b="1" dirty="0"/>
              <a:t>Terapia secondaria: </a:t>
            </a:r>
            <a:r>
              <a:rPr lang="it-IT" dirty="0"/>
              <a:t>somministrazione di </a:t>
            </a:r>
          </a:p>
          <a:p>
            <a:pPr algn="just">
              <a:buFont typeface="Wingdings" panose="05000000000000000000" pitchFamily="2" charset="2"/>
              <a:buChar char="§"/>
            </a:pPr>
            <a:r>
              <a:rPr lang="it-IT" dirty="0"/>
              <a:t>corticosteroidi (0.25-1 g idrocortisone o 1-2g metilprednisolone), </a:t>
            </a:r>
          </a:p>
          <a:p>
            <a:pPr algn="just">
              <a:buFont typeface="Wingdings" panose="05000000000000000000" pitchFamily="2" charset="2"/>
              <a:buChar char="§"/>
            </a:pPr>
            <a:r>
              <a:rPr lang="it-IT" dirty="0"/>
              <a:t>antistaminici (0.5-1 mg/kg difenidramina), aminofillina (5-6 mg/kg in 20 minuti per broncospasmo persistente)</a:t>
            </a:r>
          </a:p>
          <a:p>
            <a:pPr algn="just">
              <a:buFont typeface="Wingdings" panose="05000000000000000000" pitchFamily="2" charset="2"/>
              <a:buChar char="§"/>
            </a:pPr>
            <a:r>
              <a:rPr lang="it-IT" dirty="0"/>
              <a:t>bicarbonato di sodio (0.5-1 mEq/kg per ipotensione persistente con acidosi).</a:t>
            </a:r>
          </a:p>
          <a:p>
            <a:pPr algn="just">
              <a:buFont typeface="Wingdings" panose="05000000000000000000" pitchFamily="2" charset="2"/>
              <a:buChar char="§"/>
            </a:pPr>
            <a:endParaRPr lang="it-IT" dirty="0"/>
          </a:p>
          <a:p>
            <a:pPr marL="0" indent="0" algn="just">
              <a:buNone/>
            </a:pPr>
            <a:r>
              <a:rPr lang="it-IT" dirty="0"/>
              <a:t>Valutare attentamente la funzione respiratoria prima dell’ eventuale estubazione e richiedere quanto prima un posto letto in terapia intensiva.</a:t>
            </a:r>
          </a:p>
        </p:txBody>
      </p:sp>
      <p:pic>
        <p:nvPicPr>
          <p:cNvPr id="5" name="Audio registrato">
            <a:hlinkClick r:id="" action="ppaction://media"/>
            <a:extLst>
              <a:ext uri="{FF2B5EF4-FFF2-40B4-BE49-F238E27FC236}">
                <a16:creationId xmlns:a16="http://schemas.microsoft.com/office/drawing/2014/main" id="{7A855757-45DB-821F-4A04-1369E33868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8725" y="6181725"/>
            <a:ext cx="487363" cy="487363"/>
          </a:xfrm>
          <a:prstGeom prst="rect">
            <a:avLst/>
          </a:prstGeom>
        </p:spPr>
      </p:pic>
    </p:spTree>
    <p:extLst>
      <p:ext uri="{BB962C8B-B14F-4D97-AF65-F5344CB8AC3E}">
        <p14:creationId xmlns:p14="http://schemas.microsoft.com/office/powerpoint/2010/main" val="2404888883"/>
      </p:ext>
    </p:extLst>
  </p:cSld>
  <p:clrMapOvr>
    <a:masterClrMapping/>
  </p:clrMapOvr>
  <mc:AlternateContent xmlns:mc="http://schemas.openxmlformats.org/markup-compatibility/2006" xmlns:p14="http://schemas.microsoft.com/office/powerpoint/2010/main">
    <mc:Choice Requires="p14">
      <p:transition spd="slow" p14:dur="2000" advTm="41332"/>
    </mc:Choice>
    <mc:Fallback xmlns="">
      <p:transition spd="slow" advTm="41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IL LATTICE</a:t>
            </a:r>
          </a:p>
        </p:txBody>
      </p:sp>
      <p:sp>
        <p:nvSpPr>
          <p:cNvPr id="4" name="Segnaposto contenuto 3">
            <a:extLst>
              <a:ext uri="{FF2B5EF4-FFF2-40B4-BE49-F238E27FC236}">
                <a16:creationId xmlns:a16="http://schemas.microsoft.com/office/drawing/2014/main" id="{C7D1E2D4-02FF-2FC8-6F82-7FD16FB32442}"/>
              </a:ext>
            </a:extLst>
          </p:cNvPr>
          <p:cNvSpPr>
            <a:spLocks noGrp="1"/>
          </p:cNvSpPr>
          <p:nvPr>
            <p:ph idx="1"/>
          </p:nvPr>
        </p:nvSpPr>
        <p:spPr>
          <a:xfrm>
            <a:off x="3869267" y="864108"/>
            <a:ext cx="7455957" cy="5120640"/>
          </a:xfrm>
        </p:spPr>
        <p:txBody>
          <a:bodyPr>
            <a:noAutofit/>
          </a:bodyPr>
          <a:lstStyle/>
          <a:p>
            <a:pPr marL="0" indent="0" algn="just">
              <a:buNone/>
            </a:pPr>
            <a:r>
              <a:rPr lang="it-IT" dirty="0"/>
              <a:t>Il </a:t>
            </a:r>
            <a:r>
              <a:rPr lang="it-IT" b="1" dirty="0"/>
              <a:t>lattice</a:t>
            </a:r>
            <a:r>
              <a:rPr lang="it-IT" dirty="0"/>
              <a:t> (detto anche latex o latice) è una sostanza di origine naturale ottenuto dall’Hevea Brasiliensis, pianta tropicale della famiglia delle Euphorbiaceae, con cui vengono prodotti numerosi manufatti di uso comune sia in </a:t>
            </a:r>
            <a:r>
              <a:rPr lang="it-IT" b="1" dirty="0"/>
              <a:t>ambiente sanitario </a:t>
            </a:r>
            <a:r>
              <a:rPr lang="it-IT" dirty="0"/>
              <a:t>(apparecchi ortodontici, guanti, cateteri, drenaggi, linee infusionali, palloni, maschere e circuiti per anestesia, ecc.) che al di fuori di esso (indumenti, anticoncezionali meccanici, prodotti per l’infanzia, equipaggiamenti sportivi, arredi e manufatti di uso domestico, ecc.).</a:t>
            </a:r>
          </a:p>
          <a:p>
            <a:pPr marL="0" indent="0" algn="just">
              <a:buNone/>
            </a:pPr>
            <a:endParaRPr lang="it-IT" dirty="0"/>
          </a:p>
          <a:p>
            <a:pPr marL="0" indent="0" algn="just">
              <a:buNone/>
            </a:pPr>
            <a:endParaRPr lang="it-IT" dirty="0"/>
          </a:p>
          <a:p>
            <a:pPr marL="0" indent="0" algn="just">
              <a:buNone/>
            </a:pPr>
            <a:endParaRPr lang="it-IT" dirty="0"/>
          </a:p>
          <a:p>
            <a:pPr marL="0" indent="0" algn="just">
              <a:buNone/>
            </a:pPr>
            <a:endParaRPr lang="it-IT" dirty="0"/>
          </a:p>
          <a:p>
            <a:pPr marL="0" indent="0" algn="just">
              <a:buNone/>
            </a:pPr>
            <a:endParaRPr lang="it-IT" dirty="0"/>
          </a:p>
          <a:p>
            <a:pPr marL="0" indent="0" algn="just">
              <a:buNone/>
            </a:pPr>
            <a:endParaRPr lang="it-IT" dirty="0"/>
          </a:p>
          <a:p>
            <a:pPr marL="0" indent="0" algn="just">
              <a:buNone/>
            </a:pPr>
            <a:r>
              <a:rPr lang="it-IT" dirty="0"/>
              <a:t>Il contatto con il lattice può essere quindi </a:t>
            </a:r>
            <a:r>
              <a:rPr lang="it-IT" b="1" u="sng" dirty="0"/>
              <a:t>estremamente frequente.</a:t>
            </a:r>
          </a:p>
        </p:txBody>
      </p:sp>
      <p:pic>
        <p:nvPicPr>
          <p:cNvPr id="6" name="Immagine 5">
            <a:extLst>
              <a:ext uri="{FF2B5EF4-FFF2-40B4-BE49-F238E27FC236}">
                <a16:creationId xmlns:a16="http://schemas.microsoft.com/office/drawing/2014/main" id="{1E00631C-250E-8DFC-FA66-9F63AD91BBE5}"/>
              </a:ext>
            </a:extLst>
          </p:cNvPr>
          <p:cNvPicPr>
            <a:picLocks noChangeAspect="1"/>
          </p:cNvPicPr>
          <p:nvPr/>
        </p:nvPicPr>
        <p:blipFill rotWithShape="1">
          <a:blip r:embed="rId5"/>
          <a:srcRect l="19451" t="18849" r="35948" b="5191"/>
          <a:stretch/>
        </p:blipFill>
        <p:spPr>
          <a:xfrm>
            <a:off x="3951239" y="3211032"/>
            <a:ext cx="1694649" cy="1980624"/>
          </a:xfrm>
          <a:prstGeom prst="rect">
            <a:avLst/>
          </a:prstGeom>
        </p:spPr>
      </p:pic>
      <p:pic>
        <p:nvPicPr>
          <p:cNvPr id="7" name="Immagine 6">
            <a:extLst>
              <a:ext uri="{FF2B5EF4-FFF2-40B4-BE49-F238E27FC236}">
                <a16:creationId xmlns:a16="http://schemas.microsoft.com/office/drawing/2014/main" id="{34F98CDF-912B-FE94-82BD-61D5F0CD8F25}"/>
              </a:ext>
            </a:extLst>
          </p:cNvPr>
          <p:cNvPicPr>
            <a:picLocks noChangeAspect="1"/>
          </p:cNvPicPr>
          <p:nvPr/>
        </p:nvPicPr>
        <p:blipFill>
          <a:blip r:embed="rId6"/>
          <a:stretch>
            <a:fillRect/>
          </a:stretch>
        </p:blipFill>
        <p:spPr>
          <a:xfrm>
            <a:off x="5805905" y="3211031"/>
            <a:ext cx="2967228" cy="1980625"/>
          </a:xfrm>
          <a:prstGeom prst="rect">
            <a:avLst/>
          </a:prstGeom>
        </p:spPr>
      </p:pic>
      <p:pic>
        <p:nvPicPr>
          <p:cNvPr id="8" name="Immagine 7">
            <a:extLst>
              <a:ext uri="{FF2B5EF4-FFF2-40B4-BE49-F238E27FC236}">
                <a16:creationId xmlns:a16="http://schemas.microsoft.com/office/drawing/2014/main" id="{309EFDF6-3626-C374-0C13-F18FC500E203}"/>
              </a:ext>
            </a:extLst>
          </p:cNvPr>
          <p:cNvPicPr>
            <a:picLocks noChangeAspect="1"/>
          </p:cNvPicPr>
          <p:nvPr/>
        </p:nvPicPr>
        <p:blipFill rotWithShape="1">
          <a:blip r:embed="rId7"/>
          <a:srcRect l="11350" t="24355" r="3022"/>
          <a:stretch/>
        </p:blipFill>
        <p:spPr>
          <a:xfrm>
            <a:off x="8933150" y="3202801"/>
            <a:ext cx="2251318" cy="1988855"/>
          </a:xfrm>
          <a:prstGeom prst="rect">
            <a:avLst/>
          </a:prstGeom>
        </p:spPr>
      </p:pic>
      <p:pic>
        <p:nvPicPr>
          <p:cNvPr id="5" name="Audio registrato">
            <a:hlinkClick r:id="" action="ppaction://media"/>
            <a:extLst>
              <a:ext uri="{FF2B5EF4-FFF2-40B4-BE49-F238E27FC236}">
                <a16:creationId xmlns:a16="http://schemas.microsoft.com/office/drawing/2014/main" id="{A97482E3-131C-DE83-9443-3252B25891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84468" y="6242685"/>
            <a:ext cx="487363" cy="487363"/>
          </a:xfrm>
          <a:prstGeom prst="rect">
            <a:avLst/>
          </a:prstGeom>
        </p:spPr>
      </p:pic>
    </p:spTree>
    <p:extLst>
      <p:ext uri="{BB962C8B-B14F-4D97-AF65-F5344CB8AC3E}">
        <p14:creationId xmlns:p14="http://schemas.microsoft.com/office/powerpoint/2010/main" val="4034271410"/>
      </p:ext>
    </p:extLst>
  </p:cSld>
  <p:clrMapOvr>
    <a:masterClrMapping/>
  </p:clrMapOvr>
  <mc:AlternateContent xmlns:mc="http://schemas.openxmlformats.org/markup-compatibility/2006" xmlns:p14="http://schemas.microsoft.com/office/powerpoint/2010/main">
    <mc:Choice Requires="p14">
      <p:transition spd="slow" p14:dur="2000" advTm="32136"/>
    </mc:Choice>
    <mc:Fallback xmlns="">
      <p:transition spd="slow" advTm="32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017B4974-C7EA-2924-4748-60D43BDFFF4B}"/>
              </a:ext>
            </a:extLst>
          </p:cNvPr>
          <p:cNvSpPr>
            <a:spLocks noGrp="1"/>
          </p:cNvSpPr>
          <p:nvPr>
            <p:ph type="title"/>
          </p:nvPr>
        </p:nvSpPr>
        <p:spPr/>
        <p:txBody>
          <a:bodyPr/>
          <a:lstStyle/>
          <a:p>
            <a:r>
              <a:rPr lang="it-IT" noProof="1"/>
              <a:t>ALLERGIA</a:t>
            </a:r>
            <a:br>
              <a:rPr lang="it-IT" noProof="1"/>
            </a:br>
            <a:r>
              <a:rPr lang="it-IT" noProof="1"/>
              <a:t>AL LATTICE</a:t>
            </a:r>
            <a:br>
              <a:rPr lang="it-IT" noProof="1"/>
            </a:br>
            <a:br>
              <a:rPr lang="it-IT" noProof="1"/>
            </a:br>
            <a:endParaRPr lang="it-IT" dirty="0"/>
          </a:p>
        </p:txBody>
      </p:sp>
      <p:graphicFrame>
        <p:nvGraphicFramePr>
          <p:cNvPr id="5" name="Segnaposto contenuto 2" descr="Elenco etichette circolari icone SmartArt&#10;">
            <a:extLst>
              <a:ext uri="{FF2B5EF4-FFF2-40B4-BE49-F238E27FC236}">
                <a16:creationId xmlns:a16="http://schemas.microsoft.com/office/drawing/2014/main" id="{E1EF02BC-E474-418D-9FE3-2442600B9FDF}"/>
              </a:ext>
            </a:extLst>
          </p:cNvPr>
          <p:cNvGraphicFramePr>
            <a:graphicFrameLocks noGrp="1"/>
          </p:cNvGraphicFramePr>
          <p:nvPr>
            <p:ph idx="1"/>
            <p:extLst>
              <p:ext uri="{D42A27DB-BD31-4B8C-83A1-F6EECF244321}">
                <p14:modId xmlns:p14="http://schemas.microsoft.com/office/powerpoint/2010/main" val="1869618115"/>
              </p:ext>
            </p:extLst>
          </p:nvPr>
        </p:nvGraphicFramePr>
        <p:xfrm>
          <a:off x="3662734" y="4260885"/>
          <a:ext cx="7728267" cy="17330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egnaposto contenuto 3">
            <a:extLst>
              <a:ext uri="{FF2B5EF4-FFF2-40B4-BE49-F238E27FC236}">
                <a16:creationId xmlns:a16="http://schemas.microsoft.com/office/drawing/2014/main" id="{9C1FB8C8-D8CF-7319-CD8C-33981C7FA954}"/>
              </a:ext>
            </a:extLst>
          </p:cNvPr>
          <p:cNvSpPr txBox="1">
            <a:spLocks/>
          </p:cNvSpPr>
          <p:nvPr/>
        </p:nvSpPr>
        <p:spPr>
          <a:xfrm>
            <a:off x="3869268" y="864109"/>
            <a:ext cx="7315200" cy="2976372"/>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just">
              <a:buFont typeface="Wingdings 2" pitchFamily="18" charset="2"/>
              <a:buNone/>
            </a:pPr>
            <a:r>
              <a:rPr lang="it-IT" sz="1800" dirty="0"/>
              <a:t>Gli interventi rivolti alla prevenzione delle allergie al lattice rientrano a pieno titolo nel settore degli interventi per la sicurezza. </a:t>
            </a:r>
          </a:p>
          <a:p>
            <a:pPr marL="0" indent="0" algn="just">
              <a:buFont typeface="Wingdings 2" pitchFamily="18" charset="2"/>
              <a:buNone/>
            </a:pPr>
            <a:r>
              <a:rPr lang="it-IT" sz="1800" b="1" dirty="0"/>
              <a:t>A tal fine, è necessario che le strutture sanitarie adottino strategie per la progettazione e realizzazione di percorsi latex-safe.</a:t>
            </a:r>
          </a:p>
          <a:p>
            <a:pPr marL="0" indent="0" algn="just">
              <a:buFont typeface="Wingdings 2" pitchFamily="18" charset="2"/>
              <a:buNone/>
            </a:pPr>
            <a:r>
              <a:rPr lang="it-IT" sz="1800" dirty="0"/>
              <a:t>La piena realizzazione di tali percorsi “sicuri” si basa sia sull’utilizzo di manufatti alternativi al lattice, atti ad evitare l’inquinamento ambientale e il contatto dei pazienti con oggetti in lattice, che sul rispetto di rigorosi protocolli clinico-organizzativi, attraverso dei programmi formativi e educazionali, in modo da trasmettere alla totalità del personale un modus operandi che permetta di assistere al meglio i soggetti allergici al lattice.</a:t>
            </a:r>
          </a:p>
        </p:txBody>
      </p:sp>
      <p:pic>
        <p:nvPicPr>
          <p:cNvPr id="2" name="Audio registrato">
            <a:hlinkClick r:id="" action="ppaction://media"/>
            <a:extLst>
              <a:ext uri="{FF2B5EF4-FFF2-40B4-BE49-F238E27FC236}">
                <a16:creationId xmlns:a16="http://schemas.microsoft.com/office/drawing/2014/main" id="{04633B2B-A4D5-42C1-AFC3-0941903F66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1001" y="6170613"/>
            <a:ext cx="487363" cy="487363"/>
          </a:xfrm>
          <a:prstGeom prst="rect">
            <a:avLst/>
          </a:prstGeom>
        </p:spPr>
      </p:pic>
    </p:spTree>
    <p:extLst>
      <p:ext uri="{BB962C8B-B14F-4D97-AF65-F5344CB8AC3E}">
        <p14:creationId xmlns:p14="http://schemas.microsoft.com/office/powerpoint/2010/main" val="2561622188"/>
      </p:ext>
    </p:extLst>
  </p:cSld>
  <p:clrMapOvr>
    <a:masterClrMapping/>
  </p:clrMapOvr>
  <mc:AlternateContent xmlns:mc="http://schemas.openxmlformats.org/markup-compatibility/2006" xmlns:p14="http://schemas.microsoft.com/office/powerpoint/2010/main">
    <mc:Choice Requires="p14">
      <p:transition spd="slow" p14:dur="2000" advTm="43236"/>
    </mc:Choice>
    <mc:Fallback xmlns="">
      <p:transition spd="slow" advTm="43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90C8592C-831F-23FE-B170-886A0008D1DF}"/>
              </a:ext>
            </a:extLst>
          </p:cNvPr>
          <p:cNvSpPr txBox="1"/>
          <p:nvPr/>
        </p:nvSpPr>
        <p:spPr>
          <a:xfrm>
            <a:off x="9809" y="1603501"/>
            <a:ext cx="4493650" cy="4785926"/>
          </a:xfrm>
          <a:prstGeom prst="rect">
            <a:avLst/>
          </a:prstGeom>
          <a:noFill/>
        </p:spPr>
        <p:txBody>
          <a:bodyPr wrap="square" rtlCol="0">
            <a:spAutoFit/>
          </a:bodyPr>
          <a:lstStyle/>
          <a:p>
            <a:pPr algn="just"/>
            <a:r>
              <a:rPr lang="it-IT" sz="900" dirty="0">
                <a:solidFill>
                  <a:schemeClr val="bg1"/>
                </a:solidFill>
              </a:rPr>
              <a:t>1. </a:t>
            </a:r>
            <a:r>
              <a:rPr lang="it-IT" sz="900" dirty="0" err="1">
                <a:solidFill>
                  <a:schemeClr val="bg1"/>
                </a:solidFill>
              </a:rPr>
              <a:t>Stem</a:t>
            </a:r>
            <a:r>
              <a:rPr lang="it-IT" sz="900" dirty="0">
                <a:solidFill>
                  <a:schemeClr val="bg1"/>
                </a:solidFill>
              </a:rPr>
              <a:t> G. </a:t>
            </a:r>
            <a:r>
              <a:rPr lang="it-IT" sz="900" dirty="0" err="1">
                <a:solidFill>
                  <a:schemeClr val="bg1"/>
                </a:solidFill>
              </a:rPr>
              <a:t>Uberempfinddlichkeit</a:t>
            </a:r>
            <a:r>
              <a:rPr lang="it-IT" sz="900" dirty="0">
                <a:solidFill>
                  <a:schemeClr val="bg1"/>
                </a:solidFill>
              </a:rPr>
              <a:t> </a:t>
            </a:r>
            <a:r>
              <a:rPr lang="it-IT" sz="900" dirty="0" err="1">
                <a:solidFill>
                  <a:schemeClr val="bg1"/>
                </a:solidFill>
              </a:rPr>
              <a:t>gegen</a:t>
            </a:r>
            <a:r>
              <a:rPr lang="it-IT" sz="900" dirty="0">
                <a:solidFill>
                  <a:schemeClr val="bg1"/>
                </a:solidFill>
              </a:rPr>
              <a:t> </a:t>
            </a:r>
            <a:r>
              <a:rPr lang="it-IT" sz="900" dirty="0" err="1">
                <a:solidFill>
                  <a:schemeClr val="bg1"/>
                </a:solidFill>
              </a:rPr>
              <a:t>kautschuk</a:t>
            </a:r>
            <a:r>
              <a:rPr lang="it-IT" sz="900" dirty="0">
                <a:solidFill>
                  <a:schemeClr val="bg1"/>
                </a:solidFill>
              </a:rPr>
              <a:t> </a:t>
            </a:r>
            <a:r>
              <a:rPr lang="it-IT" sz="900" dirty="0" err="1">
                <a:solidFill>
                  <a:schemeClr val="bg1"/>
                </a:solidFill>
              </a:rPr>
              <a:t>als</a:t>
            </a:r>
            <a:r>
              <a:rPr lang="it-IT" sz="900" dirty="0">
                <a:solidFill>
                  <a:schemeClr val="bg1"/>
                </a:solidFill>
              </a:rPr>
              <a:t> </a:t>
            </a:r>
            <a:r>
              <a:rPr lang="it-IT" sz="900" dirty="0" err="1">
                <a:solidFill>
                  <a:schemeClr val="bg1"/>
                </a:solidFill>
              </a:rPr>
              <a:t>ursache</a:t>
            </a:r>
            <a:r>
              <a:rPr lang="it-IT" sz="900" dirty="0">
                <a:solidFill>
                  <a:schemeClr val="bg1"/>
                </a:solidFill>
              </a:rPr>
              <a:t> von urticaria und </a:t>
            </a:r>
            <a:r>
              <a:rPr lang="it-IT" sz="900" dirty="0" err="1">
                <a:solidFill>
                  <a:schemeClr val="bg1"/>
                </a:solidFill>
              </a:rPr>
              <a:t>quinckeschem</a:t>
            </a:r>
            <a:r>
              <a:rPr lang="it-IT" sz="900" dirty="0">
                <a:solidFill>
                  <a:schemeClr val="bg1"/>
                </a:solidFill>
              </a:rPr>
              <a:t> </a:t>
            </a:r>
            <a:r>
              <a:rPr lang="it-IT" sz="900" dirty="0" err="1">
                <a:solidFill>
                  <a:schemeClr val="bg1"/>
                </a:solidFill>
              </a:rPr>
              <a:t>odem</a:t>
            </a:r>
            <a:r>
              <a:rPr lang="it-IT" sz="900" dirty="0">
                <a:solidFill>
                  <a:schemeClr val="bg1"/>
                </a:solidFill>
              </a:rPr>
              <a:t>. </a:t>
            </a:r>
            <a:r>
              <a:rPr lang="it-IT" sz="900" dirty="0" err="1">
                <a:solidFill>
                  <a:schemeClr val="bg1"/>
                </a:solidFill>
              </a:rPr>
              <a:t>Klinisce</a:t>
            </a:r>
            <a:r>
              <a:rPr lang="it-IT" sz="900" dirty="0">
                <a:solidFill>
                  <a:schemeClr val="bg1"/>
                </a:solidFill>
              </a:rPr>
              <a:t> </a:t>
            </a:r>
            <a:r>
              <a:rPr lang="it-IT" sz="900" dirty="0" err="1">
                <a:solidFill>
                  <a:schemeClr val="bg1"/>
                </a:solidFill>
              </a:rPr>
              <a:t>Wochenschrift</a:t>
            </a:r>
            <a:r>
              <a:rPr lang="it-IT" sz="900" dirty="0">
                <a:solidFill>
                  <a:schemeClr val="bg1"/>
                </a:solidFill>
              </a:rPr>
              <a:t> 1927; 6:1096-1097.</a:t>
            </a:r>
          </a:p>
          <a:p>
            <a:pPr algn="just"/>
            <a:r>
              <a:rPr lang="it-IT" sz="900" dirty="0">
                <a:solidFill>
                  <a:schemeClr val="bg1"/>
                </a:solidFill>
              </a:rPr>
              <a:t>2. </a:t>
            </a:r>
            <a:r>
              <a:rPr lang="it-IT" sz="900" dirty="0" err="1">
                <a:solidFill>
                  <a:schemeClr val="bg1"/>
                </a:solidFill>
              </a:rPr>
              <a:t>Nutter</a:t>
            </a:r>
            <a:r>
              <a:rPr lang="it-IT" sz="900" dirty="0">
                <a:solidFill>
                  <a:schemeClr val="bg1"/>
                </a:solidFill>
              </a:rPr>
              <a:t> AF. Contact urticaria to rubber. Br J </a:t>
            </a:r>
            <a:r>
              <a:rPr lang="it-IT" sz="900" dirty="0" err="1">
                <a:solidFill>
                  <a:schemeClr val="bg1"/>
                </a:solidFill>
              </a:rPr>
              <a:t>Dermatol</a:t>
            </a:r>
            <a:r>
              <a:rPr lang="it-IT" sz="900" dirty="0">
                <a:solidFill>
                  <a:schemeClr val="bg1"/>
                </a:solidFill>
              </a:rPr>
              <a:t> 1979; 101: 597-598.</a:t>
            </a:r>
          </a:p>
          <a:p>
            <a:pPr algn="just"/>
            <a:r>
              <a:rPr lang="it-IT" sz="900" dirty="0">
                <a:solidFill>
                  <a:schemeClr val="bg1"/>
                </a:solidFill>
              </a:rPr>
              <a:t>3. Bernardini R, Novembre E, Ingargiola A. </a:t>
            </a:r>
            <a:r>
              <a:rPr lang="it-IT" sz="900" dirty="0" err="1">
                <a:solidFill>
                  <a:schemeClr val="bg1"/>
                </a:solidFill>
              </a:rPr>
              <a:t>Prevalence</a:t>
            </a:r>
            <a:r>
              <a:rPr lang="it-IT" sz="900" dirty="0">
                <a:solidFill>
                  <a:schemeClr val="bg1"/>
                </a:solidFill>
              </a:rPr>
              <a:t> and risk factors of latex </a:t>
            </a:r>
            <a:r>
              <a:rPr lang="it-IT" sz="900" dirty="0" err="1">
                <a:solidFill>
                  <a:schemeClr val="bg1"/>
                </a:solidFill>
              </a:rPr>
              <a:t>sensibilitation</a:t>
            </a:r>
            <a:r>
              <a:rPr lang="it-IT" sz="900" dirty="0">
                <a:solidFill>
                  <a:schemeClr val="bg1"/>
                </a:solidFill>
              </a:rPr>
              <a:t> in an unselected pediatric </a:t>
            </a:r>
            <a:r>
              <a:rPr lang="it-IT" sz="900" dirty="0" err="1">
                <a:solidFill>
                  <a:schemeClr val="bg1"/>
                </a:solidFill>
              </a:rPr>
              <a:t>population</a:t>
            </a:r>
            <a:r>
              <a:rPr lang="it-IT" sz="900" dirty="0">
                <a:solidFill>
                  <a:schemeClr val="bg1"/>
                </a:solidFill>
              </a:rPr>
              <a:t>. JACI 1998; 101: 621-625.</a:t>
            </a:r>
          </a:p>
          <a:p>
            <a:pPr algn="just"/>
            <a:r>
              <a:rPr lang="it-IT" sz="900" dirty="0">
                <a:solidFill>
                  <a:schemeClr val="bg1"/>
                </a:solidFill>
              </a:rPr>
              <a:t>4. Fiorito A, Larese F, Molinari S. Sensibilizzazione allergica e sintomi associati al lattice in un gruppo di lavoratori della sanità. Med </a:t>
            </a:r>
            <a:r>
              <a:rPr lang="it-IT" sz="900" dirty="0" err="1">
                <a:solidFill>
                  <a:schemeClr val="bg1"/>
                </a:solidFill>
              </a:rPr>
              <a:t>Lav</a:t>
            </a:r>
            <a:r>
              <a:rPr lang="it-IT" sz="900" dirty="0">
                <a:solidFill>
                  <a:schemeClr val="bg1"/>
                </a:solidFill>
              </a:rPr>
              <a:t> 1996; 87 (5): 423- 443.</a:t>
            </a:r>
          </a:p>
          <a:p>
            <a:pPr algn="just"/>
            <a:r>
              <a:rPr lang="it-IT" sz="900" dirty="0">
                <a:solidFill>
                  <a:schemeClr val="bg1"/>
                </a:solidFill>
              </a:rPr>
              <a:t>5. </a:t>
            </a:r>
            <a:r>
              <a:rPr lang="it-IT" sz="900" dirty="0" err="1">
                <a:solidFill>
                  <a:schemeClr val="bg1"/>
                </a:solidFill>
              </a:rPr>
              <a:t>Marcer</a:t>
            </a:r>
            <a:r>
              <a:rPr lang="it-IT" sz="900" dirty="0">
                <a:solidFill>
                  <a:schemeClr val="bg1"/>
                </a:solidFill>
              </a:rPr>
              <a:t> G.: “Le manifestazioni allergiche da sensibilizzazione a componenti dei guanti per impiego sanitario”, (monografia), </a:t>
            </a:r>
            <a:r>
              <a:rPr lang="it-IT" sz="900" dirty="0" err="1">
                <a:solidFill>
                  <a:schemeClr val="bg1"/>
                </a:solidFill>
              </a:rPr>
              <a:t>Ministère</a:t>
            </a:r>
            <a:r>
              <a:rPr lang="it-IT" sz="900" dirty="0">
                <a:solidFill>
                  <a:schemeClr val="bg1"/>
                </a:solidFill>
              </a:rPr>
              <a:t> </a:t>
            </a:r>
            <a:r>
              <a:rPr lang="it-IT" sz="900" dirty="0" err="1">
                <a:solidFill>
                  <a:schemeClr val="bg1"/>
                </a:solidFill>
              </a:rPr>
              <a:t>du</a:t>
            </a:r>
            <a:r>
              <a:rPr lang="it-IT" sz="900" dirty="0">
                <a:solidFill>
                  <a:schemeClr val="bg1"/>
                </a:solidFill>
              </a:rPr>
              <a:t> </a:t>
            </a:r>
            <a:r>
              <a:rPr lang="it-IT" sz="900" dirty="0" err="1">
                <a:solidFill>
                  <a:schemeClr val="bg1"/>
                </a:solidFill>
              </a:rPr>
              <a:t>Travail</a:t>
            </a:r>
            <a:r>
              <a:rPr lang="it-IT" sz="900" dirty="0">
                <a:solidFill>
                  <a:schemeClr val="bg1"/>
                </a:solidFill>
              </a:rPr>
              <a:t>, </a:t>
            </a:r>
            <a:r>
              <a:rPr lang="it-IT" sz="900" dirty="0" err="1">
                <a:solidFill>
                  <a:schemeClr val="bg1"/>
                </a:solidFill>
              </a:rPr>
              <a:t>Direction</a:t>
            </a:r>
            <a:r>
              <a:rPr lang="it-IT" sz="900" dirty="0">
                <a:solidFill>
                  <a:schemeClr val="bg1"/>
                </a:solidFill>
              </a:rPr>
              <a:t> de la </a:t>
            </a:r>
            <a:r>
              <a:rPr lang="it-IT" sz="900" dirty="0" err="1">
                <a:solidFill>
                  <a:schemeClr val="bg1"/>
                </a:solidFill>
              </a:rPr>
              <a:t>sanitè</a:t>
            </a:r>
            <a:r>
              <a:rPr lang="it-IT" sz="900" dirty="0">
                <a:solidFill>
                  <a:schemeClr val="bg1"/>
                </a:solidFill>
              </a:rPr>
              <a:t> et de la </a:t>
            </a:r>
            <a:r>
              <a:rPr lang="it-IT" sz="900" dirty="0" err="1">
                <a:solidFill>
                  <a:schemeClr val="bg1"/>
                </a:solidFill>
              </a:rPr>
              <a:t>Securitè</a:t>
            </a:r>
            <a:r>
              <a:rPr lang="it-IT" sz="900" dirty="0">
                <a:solidFill>
                  <a:schemeClr val="bg1"/>
                </a:solidFill>
              </a:rPr>
              <a:t> </a:t>
            </a:r>
            <a:r>
              <a:rPr lang="it-IT" sz="900" dirty="0" err="1">
                <a:solidFill>
                  <a:schemeClr val="bg1"/>
                </a:solidFill>
              </a:rPr>
              <a:t>au</a:t>
            </a:r>
            <a:r>
              <a:rPr lang="it-IT" sz="900" dirty="0">
                <a:solidFill>
                  <a:schemeClr val="bg1"/>
                </a:solidFill>
              </a:rPr>
              <a:t> </a:t>
            </a:r>
            <a:r>
              <a:rPr lang="it-IT" sz="900" dirty="0" err="1">
                <a:solidFill>
                  <a:schemeClr val="bg1"/>
                </a:solidFill>
              </a:rPr>
              <a:t>travail</a:t>
            </a:r>
            <a:r>
              <a:rPr lang="it-IT" sz="900" dirty="0">
                <a:solidFill>
                  <a:schemeClr val="bg1"/>
                </a:solidFill>
              </a:rPr>
              <a:t>, Toronto, “</a:t>
            </a:r>
            <a:r>
              <a:rPr lang="it-IT" sz="900" dirty="0" err="1">
                <a:solidFill>
                  <a:schemeClr val="bg1"/>
                </a:solidFill>
              </a:rPr>
              <a:t>Directives</a:t>
            </a:r>
            <a:r>
              <a:rPr lang="it-IT" sz="900" dirty="0">
                <a:solidFill>
                  <a:schemeClr val="bg1"/>
                </a:solidFill>
              </a:rPr>
              <a:t> pour le port </a:t>
            </a:r>
            <a:r>
              <a:rPr lang="it-IT" sz="900" dirty="0" err="1">
                <a:solidFill>
                  <a:schemeClr val="bg1"/>
                </a:solidFill>
              </a:rPr>
              <a:t>des</a:t>
            </a:r>
            <a:r>
              <a:rPr lang="it-IT" sz="900" dirty="0">
                <a:solidFill>
                  <a:schemeClr val="bg1"/>
                </a:solidFill>
              </a:rPr>
              <a:t> </a:t>
            </a:r>
            <a:r>
              <a:rPr lang="it-IT" sz="900" dirty="0" err="1">
                <a:solidFill>
                  <a:schemeClr val="bg1"/>
                </a:solidFill>
              </a:rPr>
              <a:t>gants</a:t>
            </a:r>
            <a:r>
              <a:rPr lang="it-IT" sz="900" dirty="0">
                <a:solidFill>
                  <a:schemeClr val="bg1"/>
                </a:solidFill>
              </a:rPr>
              <a:t> de latex”, Internet </a:t>
            </a:r>
            <a:r>
              <a:rPr lang="it-IT" sz="900" dirty="0" err="1">
                <a:solidFill>
                  <a:schemeClr val="bg1"/>
                </a:solidFill>
              </a:rPr>
              <a:t>trasmission</a:t>
            </a:r>
            <a:r>
              <a:rPr lang="it-IT" sz="900" dirty="0">
                <a:solidFill>
                  <a:schemeClr val="bg1"/>
                </a:solidFill>
              </a:rPr>
              <a:t>, 1994.</a:t>
            </a:r>
          </a:p>
          <a:p>
            <a:pPr algn="just"/>
            <a:r>
              <a:rPr lang="it-IT" sz="900" dirty="0">
                <a:solidFill>
                  <a:schemeClr val="bg1"/>
                </a:solidFill>
              </a:rPr>
              <a:t>6. </a:t>
            </a:r>
            <a:r>
              <a:rPr lang="it-IT" sz="900" dirty="0" err="1">
                <a:solidFill>
                  <a:schemeClr val="bg1"/>
                </a:solidFill>
              </a:rPr>
              <a:t>Sinha</a:t>
            </a:r>
            <a:r>
              <a:rPr lang="it-IT" sz="900" dirty="0">
                <a:solidFill>
                  <a:schemeClr val="bg1"/>
                </a:solidFill>
              </a:rPr>
              <a:t> A, Harrison PV. Latex glove </a:t>
            </a:r>
            <a:r>
              <a:rPr lang="it-IT" sz="900" dirty="0" err="1">
                <a:solidFill>
                  <a:schemeClr val="bg1"/>
                </a:solidFill>
              </a:rPr>
              <a:t>allergy</a:t>
            </a:r>
            <a:r>
              <a:rPr lang="it-IT" sz="900" dirty="0">
                <a:solidFill>
                  <a:schemeClr val="bg1"/>
                </a:solidFill>
              </a:rPr>
              <a:t> among hospital </a:t>
            </a:r>
            <a:r>
              <a:rPr lang="it-IT" sz="900" dirty="0" err="1">
                <a:solidFill>
                  <a:schemeClr val="bg1"/>
                </a:solidFill>
              </a:rPr>
              <a:t>employees</a:t>
            </a:r>
            <a:r>
              <a:rPr lang="it-IT" sz="900" dirty="0">
                <a:solidFill>
                  <a:schemeClr val="bg1"/>
                </a:solidFill>
              </a:rPr>
              <a:t>: a study in the </a:t>
            </a:r>
            <a:r>
              <a:rPr lang="it-IT" sz="900" dirty="0" err="1">
                <a:solidFill>
                  <a:schemeClr val="bg1"/>
                </a:solidFill>
              </a:rPr>
              <a:t>north</a:t>
            </a:r>
            <a:r>
              <a:rPr lang="it-IT" sz="900" dirty="0">
                <a:solidFill>
                  <a:schemeClr val="bg1"/>
                </a:solidFill>
              </a:rPr>
              <a:t>-west of </a:t>
            </a:r>
            <a:r>
              <a:rPr lang="it-IT" sz="900" dirty="0" err="1">
                <a:solidFill>
                  <a:schemeClr val="bg1"/>
                </a:solidFill>
              </a:rPr>
              <a:t>England</a:t>
            </a:r>
            <a:r>
              <a:rPr lang="it-IT" sz="900" dirty="0">
                <a:solidFill>
                  <a:schemeClr val="bg1"/>
                </a:solidFill>
              </a:rPr>
              <a:t>. </a:t>
            </a:r>
            <a:r>
              <a:rPr lang="it-IT" sz="900" dirty="0" err="1">
                <a:solidFill>
                  <a:schemeClr val="bg1"/>
                </a:solidFill>
              </a:rPr>
              <a:t>Occup</a:t>
            </a:r>
            <a:r>
              <a:rPr lang="it-IT" sz="900" dirty="0">
                <a:solidFill>
                  <a:schemeClr val="bg1"/>
                </a:solidFill>
              </a:rPr>
              <a:t> Med, (Oxford) </a:t>
            </a:r>
            <a:r>
              <a:rPr lang="it-IT" sz="900" dirty="0" err="1">
                <a:solidFill>
                  <a:schemeClr val="bg1"/>
                </a:solidFill>
              </a:rPr>
              <a:t>September</a:t>
            </a:r>
            <a:r>
              <a:rPr lang="it-IT" sz="900" dirty="0">
                <a:solidFill>
                  <a:schemeClr val="bg1"/>
                </a:solidFill>
              </a:rPr>
              <a:t> 1998; 48 (6): 405-410.</a:t>
            </a:r>
          </a:p>
          <a:p>
            <a:pPr algn="just"/>
            <a:r>
              <a:rPr lang="it-IT" sz="900" dirty="0">
                <a:solidFill>
                  <a:schemeClr val="bg1"/>
                </a:solidFill>
              </a:rPr>
              <a:t>7. Turjanmaa K, </a:t>
            </a:r>
            <a:r>
              <a:rPr lang="it-IT" sz="900" dirty="0" err="1">
                <a:solidFill>
                  <a:schemeClr val="bg1"/>
                </a:solidFill>
              </a:rPr>
              <a:t>Alenius</a:t>
            </a:r>
            <a:r>
              <a:rPr lang="it-IT" sz="900" dirty="0">
                <a:solidFill>
                  <a:schemeClr val="bg1"/>
                </a:solidFill>
              </a:rPr>
              <a:t> H, </a:t>
            </a:r>
            <a:r>
              <a:rPr lang="it-IT" sz="900" dirty="0" err="1">
                <a:solidFill>
                  <a:schemeClr val="bg1"/>
                </a:solidFill>
              </a:rPr>
              <a:t>Makijnen-Kiljunen</a:t>
            </a:r>
            <a:r>
              <a:rPr lang="it-IT" sz="900" dirty="0">
                <a:solidFill>
                  <a:schemeClr val="bg1"/>
                </a:solidFill>
              </a:rPr>
              <a:t> S, </a:t>
            </a:r>
            <a:r>
              <a:rPr lang="it-IT" sz="900" dirty="0" err="1">
                <a:solidFill>
                  <a:schemeClr val="bg1"/>
                </a:solidFill>
              </a:rPr>
              <a:t>Reunala</a:t>
            </a:r>
            <a:r>
              <a:rPr lang="it-IT" sz="900" dirty="0">
                <a:solidFill>
                  <a:schemeClr val="bg1"/>
                </a:solidFill>
              </a:rPr>
              <a:t> T, </a:t>
            </a:r>
            <a:r>
              <a:rPr lang="it-IT" sz="900" dirty="0" err="1">
                <a:solidFill>
                  <a:schemeClr val="bg1"/>
                </a:solidFill>
              </a:rPr>
              <a:t>Palosuo</a:t>
            </a:r>
            <a:r>
              <a:rPr lang="it-IT" sz="900" dirty="0">
                <a:solidFill>
                  <a:schemeClr val="bg1"/>
                </a:solidFill>
              </a:rPr>
              <a:t> T. Natural rubber latex </a:t>
            </a:r>
            <a:r>
              <a:rPr lang="it-IT" sz="900" dirty="0" err="1">
                <a:solidFill>
                  <a:schemeClr val="bg1"/>
                </a:solidFill>
              </a:rPr>
              <a:t>allergy</a:t>
            </a:r>
            <a:r>
              <a:rPr lang="it-IT" sz="900" dirty="0">
                <a:solidFill>
                  <a:schemeClr val="bg1"/>
                </a:solidFill>
              </a:rPr>
              <a:t>. </a:t>
            </a:r>
            <a:r>
              <a:rPr lang="it-IT" sz="900" dirty="0" err="1">
                <a:solidFill>
                  <a:schemeClr val="bg1"/>
                </a:solidFill>
              </a:rPr>
              <a:t>Allergy</a:t>
            </a:r>
            <a:r>
              <a:rPr lang="it-IT" sz="900" dirty="0">
                <a:solidFill>
                  <a:schemeClr val="bg1"/>
                </a:solidFill>
              </a:rPr>
              <a:t> 1996;51:593-602.</a:t>
            </a:r>
          </a:p>
          <a:p>
            <a:pPr algn="just"/>
            <a:r>
              <a:rPr lang="it-IT" sz="900" dirty="0">
                <a:solidFill>
                  <a:schemeClr val="bg1"/>
                </a:solidFill>
              </a:rPr>
              <a:t>8. Bernardini R, Novembre E, Lombardi E, Vierucci A. L’allergia al lattice in età pediatrica. Rivista di Immunologia ed Allergologia Pediatrica 1998;3;143-58.</a:t>
            </a:r>
          </a:p>
          <a:p>
            <a:pPr algn="just"/>
            <a:r>
              <a:rPr lang="it-IT" sz="900" dirty="0">
                <a:solidFill>
                  <a:schemeClr val="bg1"/>
                </a:solidFill>
              </a:rPr>
              <a:t>9. </a:t>
            </a:r>
            <a:r>
              <a:rPr lang="it-IT" sz="900" dirty="0" err="1">
                <a:solidFill>
                  <a:schemeClr val="bg1"/>
                </a:solidFill>
              </a:rPr>
              <a:t>Laxenaire</a:t>
            </a:r>
            <a:r>
              <a:rPr lang="it-IT" sz="900" dirty="0">
                <a:solidFill>
                  <a:schemeClr val="bg1"/>
                </a:solidFill>
              </a:rPr>
              <a:t> MC, </a:t>
            </a:r>
            <a:r>
              <a:rPr lang="it-IT" sz="900" dirty="0" err="1">
                <a:solidFill>
                  <a:schemeClr val="bg1"/>
                </a:solidFill>
              </a:rPr>
              <a:t>Moneret-Vautrin</a:t>
            </a:r>
            <a:r>
              <a:rPr lang="it-IT" sz="900" dirty="0">
                <a:solidFill>
                  <a:schemeClr val="bg1"/>
                </a:solidFill>
              </a:rPr>
              <a:t> DA. </a:t>
            </a:r>
            <a:r>
              <a:rPr lang="it-IT" sz="900" dirty="0" err="1">
                <a:solidFill>
                  <a:schemeClr val="bg1"/>
                </a:solidFill>
              </a:rPr>
              <a:t>Allergy</a:t>
            </a:r>
            <a:r>
              <a:rPr lang="it-IT" sz="900" dirty="0">
                <a:solidFill>
                  <a:schemeClr val="bg1"/>
                </a:solidFill>
              </a:rPr>
              <a:t> to latex. Chirurgie 1995;120:526-32.</a:t>
            </a:r>
          </a:p>
          <a:p>
            <a:pPr algn="just"/>
            <a:r>
              <a:rPr lang="it-IT" sz="900" dirty="0">
                <a:solidFill>
                  <a:schemeClr val="bg1"/>
                </a:solidFill>
              </a:rPr>
              <a:t>10. Albani </a:t>
            </a:r>
            <a:r>
              <a:rPr lang="it-IT" sz="900" dirty="0" err="1">
                <a:solidFill>
                  <a:schemeClr val="bg1"/>
                </a:solidFill>
              </a:rPr>
              <a:t>Bollesteras</a:t>
            </a:r>
            <a:r>
              <a:rPr lang="it-IT" sz="900" dirty="0">
                <a:solidFill>
                  <a:schemeClr val="bg1"/>
                </a:solidFill>
              </a:rPr>
              <a:t> MR, Calvo RY, </a:t>
            </a:r>
            <a:r>
              <a:rPr lang="it-IT" sz="900" dirty="0" err="1">
                <a:solidFill>
                  <a:schemeClr val="bg1"/>
                </a:solidFill>
              </a:rPr>
              <a:t>Espejo</a:t>
            </a:r>
            <a:r>
              <a:rPr lang="it-IT" sz="900" dirty="0">
                <a:solidFill>
                  <a:schemeClr val="bg1"/>
                </a:solidFill>
              </a:rPr>
              <a:t> </a:t>
            </a:r>
            <a:r>
              <a:rPr lang="it-IT" sz="900" dirty="0" err="1">
                <a:solidFill>
                  <a:schemeClr val="bg1"/>
                </a:solidFill>
              </a:rPr>
              <a:t>Sanceda</a:t>
            </a:r>
            <a:r>
              <a:rPr lang="it-IT" sz="900" dirty="0">
                <a:solidFill>
                  <a:schemeClr val="bg1"/>
                </a:solidFill>
              </a:rPr>
              <a:t> M. </a:t>
            </a:r>
            <a:r>
              <a:rPr lang="it-IT" sz="900" dirty="0" err="1">
                <a:solidFill>
                  <a:schemeClr val="bg1"/>
                </a:solidFill>
              </a:rPr>
              <a:t>Allergy</a:t>
            </a:r>
            <a:r>
              <a:rPr lang="it-IT" sz="900" dirty="0">
                <a:solidFill>
                  <a:schemeClr val="bg1"/>
                </a:solidFill>
              </a:rPr>
              <a:t> to latex. Ann Exp Pediatr 2000; 53 (1): 67-70.</a:t>
            </a:r>
          </a:p>
          <a:p>
            <a:pPr algn="just"/>
            <a:r>
              <a:rPr lang="it-IT" sz="900" dirty="0">
                <a:solidFill>
                  <a:schemeClr val="bg1"/>
                </a:solidFill>
              </a:rPr>
              <a:t>11. A. Turi, B. </a:t>
            </a:r>
            <a:r>
              <a:rPr lang="it-IT" sz="900" dirty="0" err="1">
                <a:solidFill>
                  <a:schemeClr val="bg1"/>
                </a:solidFill>
              </a:rPr>
              <a:t>Berluti</a:t>
            </a:r>
            <a:r>
              <a:rPr lang="it-IT" sz="900" dirty="0">
                <a:solidFill>
                  <a:schemeClr val="bg1"/>
                </a:solidFill>
              </a:rPr>
              <a:t>, A. Pompilio, F. Franceschini, A. L. Tranquilli. L’allergia al lattice in ambito </a:t>
            </a:r>
            <a:r>
              <a:rPr lang="it-IT" sz="900" dirty="0" err="1">
                <a:solidFill>
                  <a:schemeClr val="bg1"/>
                </a:solidFill>
              </a:rPr>
              <a:t>ostetricoginecologico</a:t>
            </a:r>
            <a:r>
              <a:rPr lang="it-IT" sz="900" dirty="0">
                <a:solidFill>
                  <a:schemeClr val="bg1"/>
                </a:solidFill>
              </a:rPr>
              <a:t>. Riv. It. </a:t>
            </a:r>
            <a:r>
              <a:rPr lang="it-IT" sz="900" dirty="0" err="1">
                <a:solidFill>
                  <a:schemeClr val="bg1"/>
                </a:solidFill>
              </a:rPr>
              <a:t>Ost</a:t>
            </a:r>
            <a:r>
              <a:rPr lang="it-IT" sz="900" dirty="0">
                <a:solidFill>
                  <a:schemeClr val="bg1"/>
                </a:solidFill>
              </a:rPr>
              <a:t>. Gin. - 2008 - </a:t>
            </a:r>
            <a:r>
              <a:rPr lang="it-IT" sz="900" dirty="0" err="1">
                <a:solidFill>
                  <a:schemeClr val="bg1"/>
                </a:solidFill>
              </a:rPr>
              <a:t>Num</a:t>
            </a:r>
            <a:r>
              <a:rPr lang="it-IT" sz="900" dirty="0">
                <a:solidFill>
                  <a:schemeClr val="bg1"/>
                </a:solidFill>
              </a:rPr>
              <a:t>. 20 – Allegato.</a:t>
            </a:r>
          </a:p>
          <a:p>
            <a:pPr algn="just"/>
            <a:r>
              <a:rPr lang="it-IT" sz="900" dirty="0">
                <a:solidFill>
                  <a:schemeClr val="bg1"/>
                </a:solidFill>
              </a:rPr>
              <a:t>12. Bernardini R, Novembre E, Lombardi E. Allergia al latice in età pediatrica. </a:t>
            </a:r>
            <a:r>
              <a:rPr lang="it-IT" sz="900" dirty="0" err="1">
                <a:solidFill>
                  <a:schemeClr val="bg1"/>
                </a:solidFill>
              </a:rPr>
              <a:t>edit</a:t>
            </a:r>
            <a:r>
              <a:rPr lang="it-IT" sz="900" dirty="0">
                <a:solidFill>
                  <a:schemeClr val="bg1"/>
                </a:solidFill>
              </a:rPr>
              <a:t> </a:t>
            </a:r>
            <a:r>
              <a:rPr lang="it-IT" sz="900" dirty="0" err="1">
                <a:solidFill>
                  <a:schemeClr val="bg1"/>
                </a:solidFill>
              </a:rPr>
              <a:t>Symposia</a:t>
            </a:r>
            <a:r>
              <a:rPr lang="it-IT" sz="900" dirty="0">
                <a:solidFill>
                  <a:schemeClr val="bg1"/>
                </a:solidFill>
              </a:rPr>
              <a:t> 2003; 11: 79-105.</a:t>
            </a:r>
          </a:p>
          <a:p>
            <a:pPr algn="just"/>
            <a:r>
              <a:rPr lang="it-IT" sz="900" dirty="0">
                <a:solidFill>
                  <a:schemeClr val="bg1"/>
                </a:solidFill>
              </a:rPr>
              <a:t>13. </a:t>
            </a:r>
            <a:r>
              <a:rPr lang="it-IT" sz="900" dirty="0" err="1">
                <a:solidFill>
                  <a:schemeClr val="bg1"/>
                </a:solidFill>
              </a:rPr>
              <a:t>Fastik</a:t>
            </a:r>
            <a:r>
              <a:rPr lang="it-IT" sz="900" dirty="0">
                <a:solidFill>
                  <a:schemeClr val="bg1"/>
                </a:solidFill>
              </a:rPr>
              <a:t> K, Shrewsbury C, </a:t>
            </a:r>
            <a:r>
              <a:rPr lang="it-IT" sz="900" dirty="0" err="1">
                <a:solidFill>
                  <a:schemeClr val="bg1"/>
                </a:solidFill>
              </a:rPr>
              <a:t>Zeglaniczny</a:t>
            </a:r>
            <a:r>
              <a:rPr lang="it-IT" sz="900" dirty="0">
                <a:solidFill>
                  <a:schemeClr val="bg1"/>
                </a:solidFill>
              </a:rPr>
              <a:t> K. A comparative analysis of latex </a:t>
            </a:r>
            <a:r>
              <a:rPr lang="it-IT" sz="900" dirty="0" err="1">
                <a:solidFill>
                  <a:schemeClr val="bg1"/>
                </a:solidFill>
              </a:rPr>
              <a:t>allergy</a:t>
            </a:r>
            <a:r>
              <a:rPr lang="it-IT" sz="900" dirty="0">
                <a:solidFill>
                  <a:schemeClr val="bg1"/>
                </a:solidFill>
              </a:rPr>
              <a:t> in the healthy versus high risk pediatric </a:t>
            </a:r>
            <a:r>
              <a:rPr lang="it-IT" sz="900" dirty="0" err="1">
                <a:solidFill>
                  <a:schemeClr val="bg1"/>
                </a:solidFill>
              </a:rPr>
              <a:t>population</a:t>
            </a:r>
            <a:r>
              <a:rPr lang="it-IT" sz="900" dirty="0">
                <a:solidFill>
                  <a:schemeClr val="bg1"/>
                </a:solidFill>
              </a:rPr>
              <a:t>. AANAJ 1999; 67 (5): 461-466.</a:t>
            </a:r>
          </a:p>
          <a:p>
            <a:pPr algn="just"/>
            <a:r>
              <a:rPr lang="it-IT" sz="900" dirty="0">
                <a:solidFill>
                  <a:schemeClr val="bg1"/>
                </a:solidFill>
              </a:rPr>
              <a:t>14. Birmingham PK, </a:t>
            </a:r>
            <a:r>
              <a:rPr lang="it-IT" sz="900" dirty="0" err="1">
                <a:solidFill>
                  <a:schemeClr val="bg1"/>
                </a:solidFill>
              </a:rPr>
              <a:t>Dsida</a:t>
            </a:r>
            <a:r>
              <a:rPr lang="it-IT" sz="900" dirty="0">
                <a:solidFill>
                  <a:schemeClr val="bg1"/>
                </a:solidFill>
              </a:rPr>
              <a:t> RM. Latex </a:t>
            </a:r>
            <a:r>
              <a:rPr lang="it-IT" sz="900" dirty="0" err="1">
                <a:solidFill>
                  <a:schemeClr val="bg1"/>
                </a:solidFill>
              </a:rPr>
              <a:t>allergy</a:t>
            </a:r>
            <a:r>
              <a:rPr lang="it-IT" sz="900" dirty="0">
                <a:solidFill>
                  <a:schemeClr val="bg1"/>
                </a:solidFill>
              </a:rPr>
              <a:t>: diagnosis and perioperative management. Curr Iss Anesth 1998; 10,4: 399-406.</a:t>
            </a:r>
          </a:p>
          <a:p>
            <a:pPr algn="just"/>
            <a:r>
              <a:rPr lang="it-IT" sz="900" dirty="0">
                <a:solidFill>
                  <a:schemeClr val="bg1"/>
                </a:solidFill>
              </a:rPr>
              <a:t>15. </a:t>
            </a:r>
            <a:r>
              <a:rPr lang="it-IT" sz="900" dirty="0" err="1">
                <a:solidFill>
                  <a:schemeClr val="bg1"/>
                </a:solidFill>
              </a:rPr>
              <a:t>Dakin</a:t>
            </a:r>
            <a:r>
              <a:rPr lang="it-IT" sz="900" dirty="0">
                <a:solidFill>
                  <a:schemeClr val="bg1"/>
                </a:solidFill>
              </a:rPr>
              <a:t> MJ, </a:t>
            </a:r>
            <a:r>
              <a:rPr lang="it-IT" sz="900" dirty="0" err="1">
                <a:solidFill>
                  <a:schemeClr val="bg1"/>
                </a:solidFill>
              </a:rPr>
              <a:t>Yentis</a:t>
            </a:r>
            <a:r>
              <a:rPr lang="it-IT" sz="900" dirty="0">
                <a:solidFill>
                  <a:schemeClr val="bg1"/>
                </a:solidFill>
              </a:rPr>
              <a:t> SM. Latex </a:t>
            </a:r>
            <a:r>
              <a:rPr lang="it-IT" sz="900" dirty="0" err="1">
                <a:solidFill>
                  <a:schemeClr val="bg1"/>
                </a:solidFill>
              </a:rPr>
              <a:t>allergy</a:t>
            </a:r>
            <a:r>
              <a:rPr lang="it-IT" sz="900" dirty="0">
                <a:solidFill>
                  <a:schemeClr val="bg1"/>
                </a:solidFill>
              </a:rPr>
              <a:t>: a strategy for management. Anaesth 1998; 53: 774-781.</a:t>
            </a:r>
          </a:p>
          <a:p>
            <a:pPr algn="just"/>
            <a:r>
              <a:rPr lang="it-IT" sz="900" dirty="0">
                <a:solidFill>
                  <a:schemeClr val="bg1"/>
                </a:solidFill>
              </a:rPr>
              <a:t>16. </a:t>
            </a:r>
            <a:r>
              <a:rPr lang="it-IT" sz="900" dirty="0" err="1">
                <a:solidFill>
                  <a:schemeClr val="bg1"/>
                </a:solidFill>
              </a:rPr>
              <a:t>Kam</a:t>
            </a:r>
            <a:r>
              <a:rPr lang="it-IT" sz="900" dirty="0">
                <a:solidFill>
                  <a:schemeClr val="bg1"/>
                </a:solidFill>
              </a:rPr>
              <a:t> PCA, Lee MSM, Thompson JF. Latex </a:t>
            </a:r>
            <a:r>
              <a:rPr lang="it-IT" sz="900" dirty="0" err="1">
                <a:solidFill>
                  <a:schemeClr val="bg1"/>
                </a:solidFill>
              </a:rPr>
              <a:t>allergy</a:t>
            </a:r>
            <a:r>
              <a:rPr lang="it-IT" sz="900" dirty="0">
                <a:solidFill>
                  <a:schemeClr val="bg1"/>
                </a:solidFill>
              </a:rPr>
              <a:t>: an emergency clinical and </a:t>
            </a:r>
            <a:r>
              <a:rPr lang="it-IT" sz="900" dirty="0" err="1">
                <a:solidFill>
                  <a:schemeClr val="bg1"/>
                </a:solidFill>
              </a:rPr>
              <a:t>occupational</a:t>
            </a:r>
            <a:r>
              <a:rPr lang="it-IT" sz="900" dirty="0">
                <a:solidFill>
                  <a:schemeClr val="bg1"/>
                </a:solidFill>
              </a:rPr>
              <a:t> health problem. Anesthesiol 1997; 52: 570-575.</a:t>
            </a:r>
          </a:p>
          <a:p>
            <a:pPr algn="just"/>
            <a:endParaRPr lang="it-IT" sz="800" dirty="0">
              <a:solidFill>
                <a:schemeClr val="bg1"/>
              </a:solidFill>
            </a:endParaRPr>
          </a:p>
        </p:txBody>
      </p:sp>
      <p:pic>
        <p:nvPicPr>
          <p:cNvPr id="12" name="Immagine 11">
            <a:extLst>
              <a:ext uri="{FF2B5EF4-FFF2-40B4-BE49-F238E27FC236}">
                <a16:creationId xmlns:a16="http://schemas.microsoft.com/office/drawing/2014/main" id="{5F8C4D5B-87BB-42A2-49FE-3D594DC3C50A}"/>
              </a:ext>
            </a:extLst>
          </p:cNvPr>
          <p:cNvPicPr>
            <a:picLocks noChangeAspect="1"/>
          </p:cNvPicPr>
          <p:nvPr/>
        </p:nvPicPr>
        <p:blipFill>
          <a:blip r:embed="rId3"/>
          <a:stretch>
            <a:fillRect/>
          </a:stretch>
        </p:blipFill>
        <p:spPr>
          <a:xfrm>
            <a:off x="9751226" y="2426791"/>
            <a:ext cx="2024047" cy="1987468"/>
          </a:xfrm>
          <a:prstGeom prst="rect">
            <a:avLst/>
          </a:prstGeom>
        </p:spPr>
      </p:pic>
      <p:sp>
        <p:nvSpPr>
          <p:cNvPr id="13" name="CasellaDiTesto 12">
            <a:extLst>
              <a:ext uri="{FF2B5EF4-FFF2-40B4-BE49-F238E27FC236}">
                <a16:creationId xmlns:a16="http://schemas.microsoft.com/office/drawing/2014/main" id="{DFA10D58-12FD-CD7A-33D9-306762B66A2F}"/>
              </a:ext>
            </a:extLst>
          </p:cNvPr>
          <p:cNvSpPr txBox="1"/>
          <p:nvPr/>
        </p:nvSpPr>
        <p:spPr>
          <a:xfrm>
            <a:off x="4493651" y="1603501"/>
            <a:ext cx="4650349" cy="3970318"/>
          </a:xfrm>
          <a:prstGeom prst="rect">
            <a:avLst/>
          </a:prstGeom>
          <a:noFill/>
        </p:spPr>
        <p:txBody>
          <a:bodyPr wrap="square" rtlCol="0">
            <a:spAutoFit/>
          </a:bodyPr>
          <a:lstStyle/>
          <a:p>
            <a:pPr algn="just"/>
            <a:r>
              <a:rPr lang="it-IT" sz="900" b="1" dirty="0">
                <a:solidFill>
                  <a:schemeClr val="bg1"/>
                </a:solidFill>
              </a:rPr>
              <a:t> </a:t>
            </a:r>
            <a:r>
              <a:rPr lang="it-IT" sz="900" dirty="0">
                <a:solidFill>
                  <a:schemeClr val="bg1"/>
                </a:solidFill>
              </a:rPr>
              <a:t>17. C Konrad, T </a:t>
            </a:r>
            <a:r>
              <a:rPr lang="it-IT" sz="900" dirty="0" err="1">
                <a:solidFill>
                  <a:schemeClr val="bg1"/>
                </a:solidFill>
              </a:rPr>
              <a:t>Fieber</a:t>
            </a:r>
            <a:r>
              <a:rPr lang="it-IT" sz="900" dirty="0">
                <a:solidFill>
                  <a:schemeClr val="bg1"/>
                </a:solidFill>
              </a:rPr>
              <a:t>, G </a:t>
            </a:r>
            <a:r>
              <a:rPr lang="it-IT" sz="900" dirty="0" err="1">
                <a:solidFill>
                  <a:schemeClr val="bg1"/>
                </a:solidFill>
              </a:rPr>
              <a:t>Schupfer</a:t>
            </a:r>
            <a:r>
              <a:rPr lang="it-IT" sz="900" dirty="0">
                <a:solidFill>
                  <a:schemeClr val="bg1"/>
                </a:solidFill>
              </a:rPr>
              <a:t>, H Gerber, G </a:t>
            </a:r>
            <a:r>
              <a:rPr lang="it-IT" sz="900" dirty="0" err="1">
                <a:solidFill>
                  <a:schemeClr val="bg1"/>
                </a:solidFill>
              </a:rPr>
              <a:t>Mullner</a:t>
            </a:r>
            <a:r>
              <a:rPr lang="it-IT" sz="900" dirty="0">
                <a:solidFill>
                  <a:schemeClr val="bg1"/>
                </a:solidFill>
              </a:rPr>
              <a:t>. Comparing the enzyme </a:t>
            </a:r>
            <a:r>
              <a:rPr lang="it-IT" sz="900" dirty="0" err="1">
                <a:solidFill>
                  <a:schemeClr val="bg1"/>
                </a:solidFill>
              </a:rPr>
              <a:t>allergosorbens</a:t>
            </a:r>
            <a:r>
              <a:rPr lang="it-IT" sz="900" dirty="0">
                <a:solidFill>
                  <a:schemeClr val="bg1"/>
                </a:solidFill>
              </a:rPr>
              <a:t> and </a:t>
            </a:r>
            <a:r>
              <a:rPr lang="it-IT" sz="900" dirty="0" err="1">
                <a:solidFill>
                  <a:schemeClr val="bg1"/>
                </a:solidFill>
              </a:rPr>
              <a:t>coated</a:t>
            </a:r>
            <a:r>
              <a:rPr lang="it-IT" sz="900" dirty="0">
                <a:solidFill>
                  <a:schemeClr val="bg1"/>
                </a:solidFill>
              </a:rPr>
              <a:t> </a:t>
            </a:r>
            <a:r>
              <a:rPr lang="it-IT" sz="900" dirty="0" err="1">
                <a:solidFill>
                  <a:schemeClr val="bg1"/>
                </a:solidFill>
              </a:rPr>
              <a:t>allergen</a:t>
            </a:r>
            <a:r>
              <a:rPr lang="it-IT" sz="900" dirty="0">
                <a:solidFill>
                  <a:schemeClr val="bg1"/>
                </a:solidFill>
              </a:rPr>
              <a:t> </a:t>
            </a:r>
            <a:r>
              <a:rPr lang="it-IT" sz="900" dirty="0" err="1">
                <a:solidFill>
                  <a:schemeClr val="bg1"/>
                </a:solidFill>
              </a:rPr>
              <a:t>particle</a:t>
            </a:r>
            <a:r>
              <a:rPr lang="it-IT" sz="900" dirty="0">
                <a:solidFill>
                  <a:schemeClr val="bg1"/>
                </a:solidFill>
              </a:rPr>
              <a:t> tests for latex </a:t>
            </a:r>
            <a:r>
              <a:rPr lang="it-IT" sz="900" dirty="0" err="1">
                <a:solidFill>
                  <a:schemeClr val="bg1"/>
                </a:solidFill>
              </a:rPr>
              <a:t>allergy</a:t>
            </a:r>
            <a:r>
              <a:rPr lang="it-IT" sz="900" dirty="0">
                <a:solidFill>
                  <a:schemeClr val="bg1"/>
                </a:solidFill>
              </a:rPr>
              <a:t>: </a:t>
            </a:r>
            <a:r>
              <a:rPr lang="it-IT" sz="900" dirty="0" err="1">
                <a:solidFill>
                  <a:schemeClr val="bg1"/>
                </a:solidFill>
              </a:rPr>
              <a:t>wich</a:t>
            </a:r>
            <a:r>
              <a:rPr lang="it-IT" sz="900" dirty="0">
                <a:solidFill>
                  <a:schemeClr val="bg1"/>
                </a:solidFill>
              </a:rPr>
              <a:t> in vitro test </a:t>
            </a:r>
            <a:r>
              <a:rPr lang="it-IT" sz="900" dirty="0" err="1">
                <a:solidFill>
                  <a:schemeClr val="bg1"/>
                </a:solidFill>
              </a:rPr>
              <a:t>should</a:t>
            </a:r>
            <a:r>
              <a:rPr lang="it-IT" sz="900" dirty="0">
                <a:solidFill>
                  <a:schemeClr val="bg1"/>
                </a:solidFill>
              </a:rPr>
              <a:t> be </a:t>
            </a:r>
            <a:r>
              <a:rPr lang="it-IT" sz="900" dirty="0" err="1">
                <a:solidFill>
                  <a:schemeClr val="bg1"/>
                </a:solidFill>
              </a:rPr>
              <a:t>chosen</a:t>
            </a:r>
            <a:r>
              <a:rPr lang="it-IT" sz="900" dirty="0">
                <a:solidFill>
                  <a:schemeClr val="bg1"/>
                </a:solidFill>
              </a:rPr>
              <a:t> by an anesthesiologist? Anesth Analg 1998; 87: 1389-1392.</a:t>
            </a:r>
          </a:p>
          <a:p>
            <a:pPr algn="just"/>
            <a:r>
              <a:rPr lang="it-IT" sz="900" dirty="0">
                <a:solidFill>
                  <a:schemeClr val="bg1"/>
                </a:solidFill>
              </a:rPr>
              <a:t>18. </a:t>
            </a:r>
            <a:r>
              <a:rPr lang="it-IT" sz="900" dirty="0" err="1">
                <a:solidFill>
                  <a:schemeClr val="bg1"/>
                </a:solidFill>
              </a:rPr>
              <a:t>Niggermann</a:t>
            </a:r>
            <a:r>
              <a:rPr lang="it-IT" sz="900" dirty="0">
                <a:solidFill>
                  <a:schemeClr val="bg1"/>
                </a:solidFill>
              </a:rPr>
              <a:t> B, </a:t>
            </a:r>
            <a:r>
              <a:rPr lang="it-IT" sz="900" dirty="0" err="1">
                <a:solidFill>
                  <a:schemeClr val="bg1"/>
                </a:solidFill>
              </a:rPr>
              <a:t>Breiteneder</a:t>
            </a:r>
            <a:r>
              <a:rPr lang="it-IT" sz="900" dirty="0">
                <a:solidFill>
                  <a:schemeClr val="bg1"/>
                </a:solidFill>
              </a:rPr>
              <a:t> H. Latex </a:t>
            </a:r>
            <a:r>
              <a:rPr lang="it-IT" sz="900" dirty="0" err="1">
                <a:solidFill>
                  <a:schemeClr val="bg1"/>
                </a:solidFill>
              </a:rPr>
              <a:t>allergen</a:t>
            </a:r>
            <a:r>
              <a:rPr lang="it-IT" sz="900" dirty="0">
                <a:solidFill>
                  <a:schemeClr val="bg1"/>
                </a:solidFill>
              </a:rPr>
              <a:t> in children. Int Arch </a:t>
            </a:r>
            <a:r>
              <a:rPr lang="it-IT" sz="900" dirty="0" err="1">
                <a:solidFill>
                  <a:schemeClr val="bg1"/>
                </a:solidFill>
              </a:rPr>
              <a:t>Allergy</a:t>
            </a:r>
            <a:r>
              <a:rPr lang="it-IT" sz="900" dirty="0">
                <a:solidFill>
                  <a:schemeClr val="bg1"/>
                </a:solidFill>
              </a:rPr>
              <a:t> </a:t>
            </a:r>
            <a:r>
              <a:rPr lang="it-IT" sz="900" dirty="0" err="1">
                <a:solidFill>
                  <a:schemeClr val="bg1"/>
                </a:solidFill>
              </a:rPr>
              <a:t>Immunol</a:t>
            </a:r>
            <a:r>
              <a:rPr lang="it-IT" sz="900" dirty="0">
                <a:solidFill>
                  <a:schemeClr val="bg1"/>
                </a:solidFill>
              </a:rPr>
              <a:t> 2000; 121 (2): 98-107.</a:t>
            </a:r>
          </a:p>
          <a:p>
            <a:pPr algn="just"/>
            <a:r>
              <a:rPr lang="it-IT" sz="900" dirty="0">
                <a:solidFill>
                  <a:schemeClr val="bg1"/>
                </a:solidFill>
              </a:rPr>
              <a:t>19. Marais GI, Fletcher JM, </a:t>
            </a:r>
            <a:r>
              <a:rPr lang="it-IT" sz="900" dirty="0" err="1">
                <a:solidFill>
                  <a:schemeClr val="bg1"/>
                </a:solidFill>
              </a:rPr>
              <a:t>Rotter</a:t>
            </a:r>
            <a:r>
              <a:rPr lang="it-IT" sz="900" dirty="0">
                <a:solidFill>
                  <a:schemeClr val="bg1"/>
                </a:solidFill>
              </a:rPr>
              <a:t> PC. In vivo and in vitro in diagnosis of latex </a:t>
            </a:r>
            <a:r>
              <a:rPr lang="it-IT" sz="900" dirty="0" err="1">
                <a:solidFill>
                  <a:schemeClr val="bg1"/>
                </a:solidFill>
              </a:rPr>
              <a:t>allergy</a:t>
            </a:r>
            <a:r>
              <a:rPr lang="it-IT" sz="900" dirty="0">
                <a:solidFill>
                  <a:schemeClr val="bg1"/>
                </a:solidFill>
              </a:rPr>
              <a:t> to Grate Schur Hospital. S  </a:t>
            </a:r>
            <a:r>
              <a:rPr lang="it-IT" sz="900" dirty="0" err="1">
                <a:solidFill>
                  <a:schemeClr val="bg1"/>
                </a:solidFill>
              </a:rPr>
              <a:t>Afr</a:t>
            </a:r>
            <a:r>
              <a:rPr lang="it-IT" sz="900" dirty="0">
                <a:solidFill>
                  <a:schemeClr val="bg1"/>
                </a:solidFill>
              </a:rPr>
              <a:t> Med J 1997; 87(8): 1004-1008.</a:t>
            </a:r>
          </a:p>
          <a:p>
            <a:pPr algn="just"/>
            <a:r>
              <a:rPr lang="it-IT" sz="900" dirty="0">
                <a:solidFill>
                  <a:schemeClr val="bg1"/>
                </a:solidFill>
              </a:rPr>
              <a:t>20. Moscato G. Linee guida per la prevenzione delle reazioni allergiche al lattice nei pazienti e negli operatori sanitari. </a:t>
            </a:r>
            <a:r>
              <a:rPr lang="it-IT" sz="900" dirty="0" err="1">
                <a:solidFill>
                  <a:schemeClr val="bg1"/>
                </a:solidFill>
              </a:rPr>
              <a:t>G.Ital.Med.Lav.Erg</a:t>
            </a:r>
            <a:r>
              <a:rPr lang="it-IT" sz="900" dirty="0">
                <a:solidFill>
                  <a:schemeClr val="bg1"/>
                </a:solidFill>
              </a:rPr>
              <a:t>. 2001;23:4, 442-447.</a:t>
            </a:r>
          </a:p>
          <a:p>
            <a:pPr algn="just"/>
            <a:r>
              <a:rPr lang="it-IT" sz="900" dirty="0">
                <a:solidFill>
                  <a:schemeClr val="bg1"/>
                </a:solidFill>
              </a:rPr>
              <a:t>21. Phillips VL, </a:t>
            </a:r>
            <a:r>
              <a:rPr lang="it-IT" sz="900" dirty="0" err="1">
                <a:solidFill>
                  <a:schemeClr val="bg1"/>
                </a:solidFill>
              </a:rPr>
              <a:t>Goodrich</a:t>
            </a:r>
            <a:r>
              <a:rPr lang="it-IT" sz="900" dirty="0">
                <a:solidFill>
                  <a:schemeClr val="bg1"/>
                </a:solidFill>
              </a:rPr>
              <a:t> MA, Sullivan TJ. Health care workers </a:t>
            </a:r>
            <a:r>
              <a:rPr lang="it-IT" sz="900" dirty="0" err="1">
                <a:solidFill>
                  <a:schemeClr val="bg1"/>
                </a:solidFill>
              </a:rPr>
              <a:t>disability</a:t>
            </a:r>
            <a:r>
              <a:rPr lang="it-IT" sz="900" dirty="0">
                <a:solidFill>
                  <a:schemeClr val="bg1"/>
                </a:solidFill>
              </a:rPr>
              <a:t> due to latex </a:t>
            </a:r>
            <a:r>
              <a:rPr lang="it-IT" sz="900" dirty="0" err="1">
                <a:solidFill>
                  <a:schemeClr val="bg1"/>
                </a:solidFill>
              </a:rPr>
              <a:t>allergy</a:t>
            </a:r>
            <a:r>
              <a:rPr lang="it-IT" sz="900" dirty="0">
                <a:solidFill>
                  <a:schemeClr val="bg1"/>
                </a:solidFill>
              </a:rPr>
              <a:t> and asthma: a cost analysis. Am J Public Health 1999; 89: 1024-8.</a:t>
            </a:r>
          </a:p>
          <a:p>
            <a:pPr algn="just"/>
            <a:r>
              <a:rPr lang="it-IT" sz="900" dirty="0">
                <a:solidFill>
                  <a:schemeClr val="bg1"/>
                </a:solidFill>
              </a:rPr>
              <a:t>22. Protocollo Blocco Operatorio Ospedale “E. Profili” di Fabriano, Codice della Procedura PO.02 BO, approvato il 16-01-2021.</a:t>
            </a:r>
          </a:p>
          <a:p>
            <a:pPr algn="just"/>
            <a:r>
              <a:rPr lang="it-IT" sz="900" dirty="0">
                <a:solidFill>
                  <a:schemeClr val="bg1"/>
                </a:solidFill>
              </a:rPr>
              <a:t>23. Arigliano P. L. Strategie di prevenzione dell’allergia al lattice nelle strutture sanitarie. Caleidoscopio, Rivista mensile di Medicina, anno 22, numero 178.</a:t>
            </a:r>
          </a:p>
          <a:p>
            <a:pPr algn="just"/>
            <a:r>
              <a:rPr lang="it-IT" sz="900" dirty="0">
                <a:solidFill>
                  <a:schemeClr val="bg1"/>
                </a:solidFill>
              </a:rPr>
              <a:t>24. American Academy of </a:t>
            </a:r>
            <a:r>
              <a:rPr lang="it-IT" sz="900" dirty="0" err="1">
                <a:solidFill>
                  <a:schemeClr val="bg1"/>
                </a:solidFill>
              </a:rPr>
              <a:t>Allergy</a:t>
            </a:r>
            <a:r>
              <a:rPr lang="it-IT" sz="900" dirty="0">
                <a:solidFill>
                  <a:schemeClr val="bg1"/>
                </a:solidFill>
              </a:rPr>
              <a:t> and </a:t>
            </a:r>
            <a:r>
              <a:rPr lang="it-IT" sz="900" dirty="0" err="1">
                <a:solidFill>
                  <a:schemeClr val="bg1"/>
                </a:solidFill>
              </a:rPr>
              <a:t>Immunology</a:t>
            </a:r>
            <a:r>
              <a:rPr lang="it-IT" sz="900" dirty="0">
                <a:solidFill>
                  <a:schemeClr val="bg1"/>
                </a:solidFill>
              </a:rPr>
              <a:t>. Task force on </a:t>
            </a:r>
            <a:r>
              <a:rPr lang="it-IT" sz="900" dirty="0" err="1">
                <a:solidFill>
                  <a:schemeClr val="bg1"/>
                </a:solidFill>
              </a:rPr>
              <a:t>allergic</a:t>
            </a:r>
            <a:r>
              <a:rPr lang="it-IT" sz="900" dirty="0">
                <a:solidFill>
                  <a:schemeClr val="bg1"/>
                </a:solidFill>
              </a:rPr>
              <a:t> reactions to latex. J </a:t>
            </a:r>
            <a:r>
              <a:rPr lang="it-IT" sz="900" dirty="0" err="1">
                <a:solidFill>
                  <a:schemeClr val="bg1"/>
                </a:solidFill>
              </a:rPr>
              <a:t>Allergy</a:t>
            </a:r>
            <a:r>
              <a:rPr lang="it-IT" sz="900" dirty="0">
                <a:solidFill>
                  <a:schemeClr val="bg1"/>
                </a:solidFill>
              </a:rPr>
              <a:t> Clin </a:t>
            </a:r>
            <a:r>
              <a:rPr lang="it-IT" sz="900" dirty="0" err="1">
                <a:solidFill>
                  <a:schemeClr val="bg1"/>
                </a:solidFill>
              </a:rPr>
              <a:t>Immunol</a:t>
            </a:r>
            <a:r>
              <a:rPr lang="it-IT" sz="900" dirty="0">
                <a:solidFill>
                  <a:schemeClr val="bg1"/>
                </a:solidFill>
              </a:rPr>
              <a:t> 1993;92:16-18.</a:t>
            </a:r>
          </a:p>
          <a:p>
            <a:pPr algn="just"/>
            <a:r>
              <a:rPr lang="it-IT" sz="900" dirty="0">
                <a:solidFill>
                  <a:schemeClr val="bg1"/>
                </a:solidFill>
              </a:rPr>
              <a:t>25. Task Force on </a:t>
            </a:r>
            <a:r>
              <a:rPr lang="it-IT" sz="900" dirty="0" err="1">
                <a:solidFill>
                  <a:schemeClr val="bg1"/>
                </a:solidFill>
              </a:rPr>
              <a:t>Allergic</a:t>
            </a:r>
            <a:r>
              <a:rPr lang="it-IT" sz="900" dirty="0">
                <a:solidFill>
                  <a:schemeClr val="bg1"/>
                </a:solidFill>
              </a:rPr>
              <a:t> Reactions to Latex. Committee </a:t>
            </a:r>
            <a:r>
              <a:rPr lang="it-IT" sz="900" dirty="0" err="1">
                <a:solidFill>
                  <a:schemeClr val="bg1"/>
                </a:solidFill>
              </a:rPr>
              <a:t>ReportJ</a:t>
            </a:r>
            <a:r>
              <a:rPr lang="it-IT" sz="900" dirty="0">
                <a:solidFill>
                  <a:schemeClr val="bg1"/>
                </a:solidFill>
              </a:rPr>
              <a:t> </a:t>
            </a:r>
            <a:r>
              <a:rPr lang="it-IT" sz="900" dirty="0" err="1">
                <a:solidFill>
                  <a:schemeClr val="bg1"/>
                </a:solidFill>
              </a:rPr>
              <a:t>Allergy</a:t>
            </a:r>
            <a:r>
              <a:rPr lang="it-IT" sz="900" dirty="0">
                <a:solidFill>
                  <a:schemeClr val="bg1"/>
                </a:solidFill>
              </a:rPr>
              <a:t> </a:t>
            </a:r>
            <a:r>
              <a:rPr lang="it-IT" sz="900" dirty="0" err="1">
                <a:solidFill>
                  <a:schemeClr val="bg1"/>
                </a:solidFill>
              </a:rPr>
              <a:t>Cli</a:t>
            </a:r>
            <a:r>
              <a:rPr lang="it-IT" sz="900" dirty="0">
                <a:solidFill>
                  <a:schemeClr val="bg1"/>
                </a:solidFill>
              </a:rPr>
              <a:t> </a:t>
            </a:r>
            <a:r>
              <a:rPr lang="it-IT" sz="900" dirty="0" err="1">
                <a:solidFill>
                  <a:schemeClr val="bg1"/>
                </a:solidFill>
              </a:rPr>
              <a:t>Immunol</a:t>
            </a:r>
            <a:r>
              <a:rPr lang="it-IT" sz="900" dirty="0">
                <a:solidFill>
                  <a:schemeClr val="bg1"/>
                </a:solidFill>
              </a:rPr>
              <a:t> 1993, 92:16-8.</a:t>
            </a:r>
          </a:p>
          <a:p>
            <a:pPr algn="just"/>
            <a:r>
              <a:rPr lang="it-IT" sz="900" dirty="0">
                <a:solidFill>
                  <a:schemeClr val="bg1"/>
                </a:solidFill>
              </a:rPr>
              <a:t>26. </a:t>
            </a:r>
            <a:r>
              <a:rPr lang="it-IT" sz="900" dirty="0" err="1">
                <a:solidFill>
                  <a:schemeClr val="bg1"/>
                </a:solidFill>
              </a:rPr>
              <a:t>Sussman</a:t>
            </a:r>
            <a:r>
              <a:rPr lang="it-IT" sz="900" dirty="0">
                <a:solidFill>
                  <a:schemeClr val="bg1"/>
                </a:solidFill>
              </a:rPr>
              <a:t> G, Gold M. Guidelines for the management of latex use in health care facilities. American college of </a:t>
            </a:r>
            <a:r>
              <a:rPr lang="it-IT" sz="900" dirty="0" err="1">
                <a:solidFill>
                  <a:schemeClr val="bg1"/>
                </a:solidFill>
              </a:rPr>
              <a:t>Allergy</a:t>
            </a:r>
            <a:r>
              <a:rPr lang="it-IT" sz="900" dirty="0">
                <a:solidFill>
                  <a:schemeClr val="bg1"/>
                </a:solidFill>
              </a:rPr>
              <a:t>, Asthma and Immunology,1998.</a:t>
            </a:r>
          </a:p>
          <a:p>
            <a:pPr algn="just"/>
            <a:r>
              <a:rPr lang="it-IT" sz="900" dirty="0">
                <a:solidFill>
                  <a:schemeClr val="bg1"/>
                </a:solidFill>
              </a:rPr>
              <a:t>27. Levy DA, </a:t>
            </a:r>
            <a:r>
              <a:rPr lang="it-IT" sz="900" dirty="0" err="1">
                <a:solidFill>
                  <a:schemeClr val="bg1"/>
                </a:solidFill>
              </a:rPr>
              <a:t>Leynadier</a:t>
            </a:r>
            <a:r>
              <a:rPr lang="it-IT" sz="900" dirty="0">
                <a:solidFill>
                  <a:schemeClr val="bg1"/>
                </a:solidFill>
              </a:rPr>
              <a:t> F. Prevention of latex protein </a:t>
            </a:r>
            <a:r>
              <a:rPr lang="it-IT" sz="900" dirty="0" err="1">
                <a:solidFill>
                  <a:schemeClr val="bg1"/>
                </a:solidFill>
              </a:rPr>
              <a:t>allergy</a:t>
            </a:r>
            <a:r>
              <a:rPr lang="it-IT" sz="900" dirty="0">
                <a:solidFill>
                  <a:schemeClr val="bg1"/>
                </a:solidFill>
              </a:rPr>
              <a:t>. ACI International 1999, 11/6.</a:t>
            </a:r>
          </a:p>
          <a:p>
            <a:pPr algn="just"/>
            <a:r>
              <a:rPr lang="it-IT" sz="900" dirty="0">
                <a:solidFill>
                  <a:schemeClr val="bg1"/>
                </a:solidFill>
              </a:rPr>
              <a:t>28. </a:t>
            </a:r>
            <a:r>
              <a:rPr lang="it-IT" sz="900" dirty="0" err="1">
                <a:solidFill>
                  <a:schemeClr val="bg1"/>
                </a:solidFill>
              </a:rPr>
              <a:t>Gitte</a:t>
            </a:r>
            <a:r>
              <a:rPr lang="it-IT" sz="900" dirty="0">
                <a:solidFill>
                  <a:schemeClr val="bg1"/>
                </a:solidFill>
              </a:rPr>
              <a:t> M. Latex </a:t>
            </a:r>
            <a:r>
              <a:rPr lang="it-IT" sz="900" dirty="0" err="1">
                <a:solidFill>
                  <a:schemeClr val="bg1"/>
                </a:solidFill>
              </a:rPr>
              <a:t>allergy</a:t>
            </a:r>
            <a:r>
              <a:rPr lang="it-IT" sz="900" dirty="0">
                <a:solidFill>
                  <a:schemeClr val="bg1"/>
                </a:solidFill>
              </a:rPr>
              <a:t>. Prevention is the key. J </a:t>
            </a:r>
            <a:r>
              <a:rPr lang="it-IT" sz="900" dirty="0" err="1">
                <a:solidFill>
                  <a:schemeClr val="bg1"/>
                </a:solidFill>
              </a:rPr>
              <a:t>intraven.Nurs</a:t>
            </a:r>
            <a:r>
              <a:rPr lang="it-IT" sz="900" dirty="0">
                <a:solidFill>
                  <a:schemeClr val="bg1"/>
                </a:solidFill>
              </a:rPr>
              <a:t>. 1999, Sep-Oct; 22 (5):281-5.</a:t>
            </a:r>
          </a:p>
          <a:p>
            <a:pPr algn="just"/>
            <a:r>
              <a:rPr lang="it-IT" sz="900" dirty="0">
                <a:solidFill>
                  <a:schemeClr val="bg1"/>
                </a:solidFill>
              </a:rPr>
              <a:t>29. Gruppo di Studio SARNePI. Suggerimenti per un percorso intraospedaliero latex-safe.</a:t>
            </a:r>
          </a:p>
          <a:p>
            <a:pPr algn="just"/>
            <a:r>
              <a:rPr lang="it-IT" sz="900" dirty="0">
                <a:solidFill>
                  <a:schemeClr val="bg1"/>
                </a:solidFill>
              </a:rPr>
              <a:t>30. </a:t>
            </a:r>
            <a:r>
              <a:rPr lang="it-IT" sz="900" dirty="0" err="1">
                <a:solidFill>
                  <a:schemeClr val="bg1"/>
                </a:solidFill>
              </a:rPr>
              <a:t>Holzman</a:t>
            </a:r>
            <a:r>
              <a:rPr lang="it-IT" sz="900" dirty="0">
                <a:solidFill>
                  <a:schemeClr val="bg1"/>
                </a:solidFill>
              </a:rPr>
              <a:t> RS: Clinical management of latex – </a:t>
            </a:r>
            <a:r>
              <a:rPr lang="it-IT" sz="900" dirty="0" err="1">
                <a:solidFill>
                  <a:schemeClr val="bg1"/>
                </a:solidFill>
              </a:rPr>
              <a:t>allergic</a:t>
            </a:r>
            <a:r>
              <a:rPr lang="it-IT" sz="900" dirty="0">
                <a:solidFill>
                  <a:schemeClr val="bg1"/>
                </a:solidFill>
              </a:rPr>
              <a:t> children. Anesth Analg 1997 Sep;85 (3):529-33.</a:t>
            </a:r>
          </a:p>
          <a:p>
            <a:pPr algn="just"/>
            <a:r>
              <a:rPr lang="it-IT" sz="900" dirty="0">
                <a:solidFill>
                  <a:schemeClr val="bg1"/>
                </a:solidFill>
              </a:rPr>
              <a:t>31. Lindsey J., Patterson MB, Milne B.: Latex </a:t>
            </a:r>
            <a:r>
              <a:rPr lang="it-IT" sz="900" dirty="0" err="1">
                <a:solidFill>
                  <a:schemeClr val="bg1"/>
                </a:solidFill>
              </a:rPr>
              <a:t>anaphilaxis</a:t>
            </a:r>
            <a:r>
              <a:rPr lang="it-IT" sz="900" dirty="0">
                <a:solidFill>
                  <a:schemeClr val="bg1"/>
                </a:solidFill>
              </a:rPr>
              <a:t> </a:t>
            </a:r>
            <a:r>
              <a:rPr lang="it-IT" sz="900" dirty="0" err="1">
                <a:solidFill>
                  <a:schemeClr val="bg1"/>
                </a:solidFill>
              </a:rPr>
              <a:t>causing</a:t>
            </a:r>
            <a:r>
              <a:rPr lang="it-IT" sz="900" dirty="0">
                <a:solidFill>
                  <a:schemeClr val="bg1"/>
                </a:solidFill>
              </a:rPr>
              <a:t> </a:t>
            </a:r>
            <a:r>
              <a:rPr lang="it-IT" sz="900" dirty="0" err="1">
                <a:solidFill>
                  <a:schemeClr val="bg1"/>
                </a:solidFill>
              </a:rPr>
              <a:t>hearth</a:t>
            </a:r>
            <a:r>
              <a:rPr lang="it-IT" sz="900" dirty="0">
                <a:solidFill>
                  <a:schemeClr val="bg1"/>
                </a:solidFill>
              </a:rPr>
              <a:t> </a:t>
            </a:r>
            <a:r>
              <a:rPr lang="it-IT" sz="900" dirty="0" err="1">
                <a:solidFill>
                  <a:schemeClr val="bg1"/>
                </a:solidFill>
              </a:rPr>
              <a:t>block</a:t>
            </a:r>
            <a:r>
              <a:rPr lang="it-IT" sz="900" dirty="0">
                <a:solidFill>
                  <a:schemeClr val="bg1"/>
                </a:solidFill>
              </a:rPr>
              <a:t>: role of </a:t>
            </a:r>
            <a:r>
              <a:rPr lang="it-IT" sz="900" dirty="0" err="1">
                <a:solidFill>
                  <a:schemeClr val="bg1"/>
                </a:solidFill>
              </a:rPr>
              <a:t>ranitidine</a:t>
            </a:r>
            <a:r>
              <a:rPr lang="it-IT" sz="900" dirty="0">
                <a:solidFill>
                  <a:schemeClr val="bg1"/>
                </a:solidFill>
              </a:rPr>
              <a:t>. Can J Anesth, 1999 46 (8): 776-8.</a:t>
            </a:r>
          </a:p>
        </p:txBody>
      </p:sp>
      <p:sp>
        <p:nvSpPr>
          <p:cNvPr id="14" name="CasellaDiTesto 13">
            <a:extLst>
              <a:ext uri="{FF2B5EF4-FFF2-40B4-BE49-F238E27FC236}">
                <a16:creationId xmlns:a16="http://schemas.microsoft.com/office/drawing/2014/main" id="{870107CA-B172-47C3-746D-78CFDB5C5A77}"/>
              </a:ext>
            </a:extLst>
          </p:cNvPr>
          <p:cNvSpPr txBox="1"/>
          <p:nvPr/>
        </p:nvSpPr>
        <p:spPr>
          <a:xfrm>
            <a:off x="1047224" y="787893"/>
            <a:ext cx="6912470" cy="1031051"/>
          </a:xfrm>
          <a:prstGeom prst="rect">
            <a:avLst/>
          </a:prstGeom>
          <a:noFill/>
        </p:spPr>
        <p:txBody>
          <a:bodyPr wrap="none" rtlCol="0">
            <a:spAutoFit/>
          </a:bodyPr>
          <a:lstStyle/>
          <a:p>
            <a:pPr algn="ctr"/>
            <a:r>
              <a:rPr lang="it-IT" sz="1600" b="1" i="1" dirty="0">
                <a:solidFill>
                  <a:schemeClr val="bg1"/>
                </a:solidFill>
                <a:latin typeface="+mj-lt"/>
              </a:rPr>
              <a:t>Bibliografia</a:t>
            </a:r>
          </a:p>
          <a:p>
            <a:pPr algn="ctr"/>
            <a:r>
              <a:rPr lang="it-IT" sz="900" b="1" i="1" dirty="0">
                <a:solidFill>
                  <a:schemeClr val="bg1"/>
                </a:solidFill>
              </a:rPr>
              <a:t>BUONE PRATICHE CLINICHE SIAATIP - SOCIETA’ ITALIANA DI ANESTESIA, ANALGESIA E TERAPIA INTENSIVA PEDIATRICA.</a:t>
            </a:r>
          </a:p>
          <a:p>
            <a:pPr algn="ctr"/>
            <a:r>
              <a:rPr lang="it-IT" sz="900" b="1" i="1" dirty="0">
                <a:solidFill>
                  <a:schemeClr val="bg1"/>
                </a:solidFill>
              </a:rPr>
              <a:t>GESTIONE OSPEDALIERA DELL’ALLERGIA AL LATTICE IN AMBITO PEDIATRICO. </a:t>
            </a:r>
          </a:p>
          <a:p>
            <a:pPr algn="ctr"/>
            <a:r>
              <a:rPr lang="it-IT" sz="900" b="1" i="1" dirty="0">
                <a:solidFill>
                  <a:schemeClr val="bg1"/>
                </a:solidFill>
              </a:rPr>
              <a:t>Ciuffreda M, Pisello E, Caimmi M, Silvestri J, Basso UW, Castellana G, Piangatelli C, Pennacchi A, Galante D. </a:t>
            </a:r>
          </a:p>
          <a:p>
            <a:endParaRPr lang="it-IT" dirty="0"/>
          </a:p>
        </p:txBody>
      </p:sp>
    </p:spTree>
    <p:extLst>
      <p:ext uri="{BB962C8B-B14F-4D97-AF65-F5344CB8AC3E}">
        <p14:creationId xmlns:p14="http://schemas.microsoft.com/office/powerpoint/2010/main" val="1643519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CE61FFB-BE71-E565-76DC-DEE400A138AE}"/>
              </a:ext>
            </a:extLst>
          </p:cNvPr>
          <p:cNvPicPr>
            <a:picLocks noChangeAspect="1"/>
          </p:cNvPicPr>
          <p:nvPr/>
        </p:nvPicPr>
        <p:blipFill>
          <a:blip r:embed="rId5">
            <a:alphaModFix amt="35000"/>
          </a:blip>
          <a:stretch>
            <a:fillRect/>
          </a:stretch>
        </p:blipFill>
        <p:spPr>
          <a:xfrm>
            <a:off x="8545493" y="2772156"/>
            <a:ext cx="3307842" cy="3307842"/>
          </a:xfrm>
          <a:prstGeom prst="rect">
            <a:avLst/>
          </a:prstGeom>
        </p:spPr>
      </p:pic>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Epidemi0logia</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rmAutofit/>
          </a:bodyPr>
          <a:lstStyle/>
          <a:p>
            <a:pPr marL="0" indent="0" algn="just">
              <a:buNone/>
            </a:pPr>
            <a:endParaRPr lang="it-IT" dirty="0"/>
          </a:p>
          <a:p>
            <a:pPr marL="0" indent="0" algn="just">
              <a:buNone/>
            </a:pPr>
            <a:r>
              <a:rPr lang="it-IT" dirty="0"/>
              <a:t>L’allergia al lattice è una manifestazione clinica </a:t>
            </a:r>
            <a:r>
              <a:rPr lang="it-IT" b="1" dirty="0"/>
              <a:t>in crescente aumento</a:t>
            </a:r>
            <a:r>
              <a:rPr lang="it-IT" dirty="0"/>
              <a:t>: in campo sanitario rappresenta una realtà sempre più attuale, significativa e </a:t>
            </a:r>
            <a:r>
              <a:rPr lang="it-IT" b="1" dirty="0"/>
              <a:t>diffusa</a:t>
            </a:r>
            <a:r>
              <a:rPr lang="it-IT" dirty="0"/>
              <a:t>. </a:t>
            </a:r>
          </a:p>
          <a:p>
            <a:pPr marL="0" indent="0" algn="just">
              <a:buNone/>
            </a:pPr>
            <a:endParaRPr lang="it-IT" dirty="0"/>
          </a:p>
          <a:p>
            <a:pPr marL="0" indent="0" algn="just">
              <a:buNone/>
            </a:pPr>
            <a:r>
              <a:rPr lang="it-IT" dirty="0"/>
              <a:t>Il punto centrale di tale problematica è il </a:t>
            </a:r>
            <a:r>
              <a:rPr lang="it-IT" b="1" dirty="0"/>
              <a:t>rischio di shock anafilattico</a:t>
            </a:r>
            <a:r>
              <a:rPr lang="it-IT" dirty="0"/>
              <a:t>, soprattutto in occasione di interventi chirurgici o di manovre invasive (importanza dei percorsi </a:t>
            </a:r>
            <a:r>
              <a:rPr lang="it-IT" b="1" dirty="0"/>
              <a:t>latex-safe</a:t>
            </a:r>
            <a:r>
              <a:rPr lang="it-IT" dirty="0"/>
              <a:t>).</a:t>
            </a:r>
          </a:p>
          <a:p>
            <a:pPr marL="0" indent="0" algn="just">
              <a:buNone/>
            </a:pPr>
            <a:endParaRPr lang="it-IT" dirty="0"/>
          </a:p>
          <a:p>
            <a:pPr marL="0" indent="0" algn="just">
              <a:buNone/>
            </a:pPr>
            <a:r>
              <a:rPr lang="it-IT" dirty="0"/>
              <a:t>La prevalenza nella popolazione generale della sensibilità al lattice varia, a seconda degli studi, </a:t>
            </a:r>
            <a:r>
              <a:rPr lang="it-IT" b="1" dirty="0"/>
              <a:t>fino al 7.6% negli adulti </a:t>
            </a:r>
            <a:r>
              <a:rPr lang="it-IT" dirty="0"/>
              <a:t>e </a:t>
            </a:r>
            <a:r>
              <a:rPr lang="it-IT" b="1" dirty="0"/>
              <a:t>fino all’1 % nei bambini. </a:t>
            </a:r>
          </a:p>
          <a:p>
            <a:pPr marL="0" indent="0" algn="just">
              <a:buNone/>
            </a:pPr>
            <a:endParaRPr lang="it-IT" dirty="0"/>
          </a:p>
        </p:txBody>
      </p:sp>
      <p:pic>
        <p:nvPicPr>
          <p:cNvPr id="3" name="Audio registrato">
            <a:hlinkClick r:id="" action="ppaction://media"/>
            <a:extLst>
              <a:ext uri="{FF2B5EF4-FFF2-40B4-BE49-F238E27FC236}">
                <a16:creationId xmlns:a16="http://schemas.microsoft.com/office/drawing/2014/main" id="{353E2A36-4544-25D7-C818-5159659E91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9845" y="6222365"/>
            <a:ext cx="487363" cy="487363"/>
          </a:xfrm>
          <a:prstGeom prst="rect">
            <a:avLst/>
          </a:prstGeom>
        </p:spPr>
      </p:pic>
    </p:spTree>
    <p:extLst>
      <p:ext uri="{BB962C8B-B14F-4D97-AF65-F5344CB8AC3E}">
        <p14:creationId xmlns:p14="http://schemas.microsoft.com/office/powerpoint/2010/main" val="1910380959"/>
      </p:ext>
    </p:extLst>
  </p:cSld>
  <p:clrMapOvr>
    <a:masterClrMapping/>
  </p:clrMapOvr>
  <mc:AlternateContent xmlns:mc="http://schemas.openxmlformats.org/markup-compatibility/2006" xmlns:p14="http://schemas.microsoft.com/office/powerpoint/2010/main">
    <mc:Choice Requires="p14">
      <p:transition spd="slow" p14:dur="2000" advTm="59790"/>
    </mc:Choice>
    <mc:Fallback xmlns="">
      <p:transition spd="slow" advTm="5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Soggetti a rischio</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rmAutofit fontScale="92500" lnSpcReduction="10000"/>
          </a:bodyPr>
          <a:lstStyle/>
          <a:p>
            <a:pPr marL="0" indent="0" algn="just">
              <a:buNone/>
            </a:pPr>
            <a:r>
              <a:rPr lang="it-IT" dirty="0"/>
              <a:t>In letteratura sono stati indentificati </a:t>
            </a:r>
            <a:r>
              <a:rPr lang="it-IT" b="1" dirty="0"/>
              <a:t>5 gruppi </a:t>
            </a:r>
            <a:r>
              <a:rPr lang="it-IT" dirty="0"/>
              <a:t>di pazienti con rischio significativamente elevato di sviluppare reazioni allergiche al lattice.</a:t>
            </a:r>
          </a:p>
          <a:p>
            <a:pPr algn="just">
              <a:buFont typeface="Wingdings" panose="05000000000000000000" pitchFamily="2" charset="2"/>
              <a:buChar char="§"/>
            </a:pPr>
            <a:r>
              <a:rPr lang="it-IT" dirty="0"/>
              <a:t>Un </a:t>
            </a:r>
            <a:r>
              <a:rPr lang="it-IT" b="1" dirty="0"/>
              <a:t>primo gruppo </a:t>
            </a:r>
            <a:r>
              <a:rPr lang="it-IT" dirty="0"/>
              <a:t>è costituito da </a:t>
            </a:r>
            <a:r>
              <a:rPr lang="it-IT" b="1" dirty="0"/>
              <a:t>pazienti affetti da elevata necessità di procedure medico-chirurgiche in conseguenza di patologie</a:t>
            </a:r>
            <a:r>
              <a:rPr lang="it-IT" dirty="0"/>
              <a:t> tipo spina bifida, malformazioni urogenitali, ano imperforato, fistola tracheoesofagea ed atresia esofagea, sindrome di VATER (malformazioni vertebrali, ano imperforato, fistola tracheoesofagea, displasia radiale e renale). La precocità di tali trattamenti ed il costante coinvolgimento delle mucose sono tra i fattori che sembrano condizionare lo sviluppo dei fenomeni di sensibilizzazione. Il sesso femminile, probabilmente per una maggiore estensione della mucosa del tratto urogenitale rispetto a quello maschile, sembrerebbe avere un rischio maggiore. </a:t>
            </a:r>
          </a:p>
          <a:p>
            <a:pPr algn="just">
              <a:buFont typeface="Wingdings" panose="05000000000000000000" pitchFamily="2" charset="2"/>
              <a:buChar char="§"/>
            </a:pPr>
            <a:r>
              <a:rPr lang="it-IT" dirty="0"/>
              <a:t>Ad un </a:t>
            </a:r>
            <a:r>
              <a:rPr lang="it-IT" b="1" dirty="0"/>
              <a:t>secondo gruppo </a:t>
            </a:r>
            <a:r>
              <a:rPr lang="it-IT" dirty="0"/>
              <a:t>appartengono gli </a:t>
            </a:r>
            <a:r>
              <a:rPr lang="it-IT" b="1" dirty="0"/>
              <a:t>operatori sanitari</a:t>
            </a:r>
            <a:r>
              <a:rPr lang="it-IT" dirty="0"/>
              <a:t>, in particolare quelli che operano nelle sale operatorie, nelle aree dell’emergenza e tra gli odontoiatri.</a:t>
            </a:r>
          </a:p>
          <a:p>
            <a:pPr algn="just">
              <a:buFont typeface="Wingdings" panose="05000000000000000000" pitchFamily="2" charset="2"/>
              <a:buChar char="§"/>
            </a:pPr>
            <a:r>
              <a:rPr lang="it-IT" dirty="0"/>
              <a:t>Nel </a:t>
            </a:r>
            <a:r>
              <a:rPr lang="it-IT" b="1" dirty="0"/>
              <a:t>terzo gruppo </a:t>
            </a:r>
            <a:r>
              <a:rPr lang="it-IT" dirty="0"/>
              <a:t>troviamo i </a:t>
            </a:r>
            <a:r>
              <a:rPr lang="it-IT" b="1" dirty="0"/>
              <a:t>lavoratori esposti </a:t>
            </a:r>
            <a:r>
              <a:rPr lang="it-IT" dirty="0"/>
              <a:t>per motivi occupazionali (operatori di mense, operai dell’industria manifatturiera del lattice, parrucchieri ecc.).</a:t>
            </a:r>
          </a:p>
        </p:txBody>
      </p:sp>
      <p:pic>
        <p:nvPicPr>
          <p:cNvPr id="6" name="Audio registrato">
            <a:hlinkClick r:id="" action="ppaction://media"/>
            <a:extLst>
              <a:ext uri="{FF2B5EF4-FFF2-40B4-BE49-F238E27FC236}">
                <a16:creationId xmlns:a16="http://schemas.microsoft.com/office/drawing/2014/main" id="{4AB409E2-003B-D50D-3FDF-EFF196423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7445" y="6202045"/>
            <a:ext cx="487363" cy="487363"/>
          </a:xfrm>
          <a:prstGeom prst="rect">
            <a:avLst/>
          </a:prstGeom>
        </p:spPr>
      </p:pic>
    </p:spTree>
    <p:extLst>
      <p:ext uri="{BB962C8B-B14F-4D97-AF65-F5344CB8AC3E}">
        <p14:creationId xmlns:p14="http://schemas.microsoft.com/office/powerpoint/2010/main" val="1611324527"/>
      </p:ext>
    </p:extLst>
  </p:cSld>
  <p:clrMapOvr>
    <a:masterClrMapping/>
  </p:clrMapOvr>
  <mc:AlternateContent xmlns:mc="http://schemas.openxmlformats.org/markup-compatibility/2006" xmlns:p14="http://schemas.microsoft.com/office/powerpoint/2010/main">
    <mc:Choice Requires="p14">
      <p:transition spd="slow" p14:dur="2000" advTm="101921"/>
    </mc:Choice>
    <mc:Fallback xmlns="">
      <p:transition spd="slow" advTm="10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Soggetti a rischio</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a:xfrm>
            <a:off x="3726393" y="859536"/>
            <a:ext cx="7315200" cy="5120640"/>
          </a:xfrm>
        </p:spPr>
        <p:txBody>
          <a:bodyPr>
            <a:normAutofit fontScale="92500" lnSpcReduction="10000"/>
          </a:bodyPr>
          <a:lstStyle/>
          <a:p>
            <a:pPr algn="just">
              <a:buFont typeface="Wingdings" panose="05000000000000000000" pitchFamily="2" charset="2"/>
              <a:buChar char="§"/>
            </a:pPr>
            <a:r>
              <a:rPr lang="it-IT" dirty="0"/>
              <a:t>Un </a:t>
            </a:r>
            <a:r>
              <a:rPr lang="it-IT" b="1" dirty="0"/>
              <a:t>quarto gruppo </a:t>
            </a:r>
            <a:r>
              <a:rPr lang="it-IT" dirty="0"/>
              <a:t>è composto da pazienti che presentano una </a:t>
            </a:r>
            <a:r>
              <a:rPr lang="it-IT" b="1" dirty="0"/>
              <a:t>storia di atopia </a:t>
            </a:r>
            <a:r>
              <a:rPr lang="it-IT" dirty="0"/>
              <a:t>(e cioè uno o più episodi di asma, rinite ed eczema) o che riferiscono </a:t>
            </a:r>
            <a:r>
              <a:rPr lang="it-IT" b="1" dirty="0"/>
              <a:t>allergia a determinati alimenti</a:t>
            </a:r>
            <a:r>
              <a:rPr lang="it-IT" dirty="0"/>
              <a:t>. È stata evidenziata infatti una </a:t>
            </a:r>
            <a:r>
              <a:rPr lang="it-IT" b="1" u="sng" dirty="0"/>
              <a:t>reattività crociata tra lattice ed alimenti (specie frutti) causata dalla somiglianza strutturale dei rispettivi antigeni.</a:t>
            </a:r>
          </a:p>
          <a:p>
            <a:pPr algn="just"/>
            <a:endParaRPr lang="it-IT" b="1" u="sng" dirty="0"/>
          </a:p>
          <a:p>
            <a:pPr algn="just"/>
            <a:endParaRPr lang="it-IT" b="1" u="sng" dirty="0"/>
          </a:p>
          <a:p>
            <a:pPr algn="just"/>
            <a:endParaRPr lang="it-IT" b="1" u="sng" dirty="0"/>
          </a:p>
          <a:p>
            <a:pPr algn="just"/>
            <a:endParaRPr lang="it-IT" b="1" u="sng" dirty="0"/>
          </a:p>
          <a:p>
            <a:pPr marL="0" indent="0" algn="just">
              <a:buNone/>
            </a:pPr>
            <a:endParaRPr lang="it-IT" b="1" u="sng" dirty="0"/>
          </a:p>
          <a:p>
            <a:pPr marL="0" indent="0" algn="just">
              <a:buNone/>
            </a:pPr>
            <a:endParaRPr lang="it-IT" b="1" u="sng" dirty="0"/>
          </a:p>
          <a:p>
            <a:pPr algn="just">
              <a:buFont typeface="Wingdings" panose="05000000000000000000" pitchFamily="2" charset="2"/>
              <a:buChar char="§"/>
            </a:pPr>
            <a:r>
              <a:rPr lang="it-IT" dirty="0"/>
              <a:t>Del </a:t>
            </a:r>
            <a:r>
              <a:rPr lang="it-IT" b="1" dirty="0"/>
              <a:t>quinto gruppo </a:t>
            </a:r>
            <a:r>
              <a:rPr lang="it-IT" dirty="0"/>
              <a:t>fanno parte i pazienti che presentano una </a:t>
            </a:r>
            <a:r>
              <a:rPr lang="it-IT" b="1" dirty="0"/>
              <a:t>storia di anafilassi di incerta eziologia per interventi chirurgici, ricoveri ospedalieri o cure odontoiatriche</a:t>
            </a:r>
            <a:r>
              <a:rPr lang="it-IT" dirty="0"/>
              <a:t>: in questi individui è frequente il riscontro di pregresse anestesie, ricoveri ospedalieri o cure odontoiatriche che esponendo il paziente all’allergene ne favoriscono la sensibilizzazione.</a:t>
            </a:r>
          </a:p>
        </p:txBody>
      </p:sp>
      <p:pic>
        <p:nvPicPr>
          <p:cNvPr id="3" name="Immagine 2">
            <a:extLst>
              <a:ext uri="{FF2B5EF4-FFF2-40B4-BE49-F238E27FC236}">
                <a16:creationId xmlns:a16="http://schemas.microsoft.com/office/drawing/2014/main" id="{A08BE43F-BE53-AF4C-E9DD-E50491B3EC35}"/>
              </a:ext>
            </a:extLst>
          </p:cNvPr>
          <p:cNvPicPr>
            <a:picLocks noChangeAspect="1"/>
          </p:cNvPicPr>
          <p:nvPr/>
        </p:nvPicPr>
        <p:blipFill rotWithShape="1">
          <a:blip r:embed="rId5"/>
          <a:srcRect l="14145" t="12186" r="10920" b="66232"/>
          <a:stretch/>
        </p:blipFill>
        <p:spPr>
          <a:xfrm>
            <a:off x="4019550" y="2761793"/>
            <a:ext cx="3177372" cy="1143911"/>
          </a:xfrm>
          <a:prstGeom prst="rect">
            <a:avLst/>
          </a:prstGeom>
        </p:spPr>
      </p:pic>
      <p:pic>
        <p:nvPicPr>
          <p:cNvPr id="5" name="Immagine 4">
            <a:extLst>
              <a:ext uri="{FF2B5EF4-FFF2-40B4-BE49-F238E27FC236}">
                <a16:creationId xmlns:a16="http://schemas.microsoft.com/office/drawing/2014/main" id="{2D7104FA-E426-59B5-FF4D-B300FCCC61B7}"/>
              </a:ext>
            </a:extLst>
          </p:cNvPr>
          <p:cNvPicPr>
            <a:picLocks noChangeAspect="1"/>
          </p:cNvPicPr>
          <p:nvPr/>
        </p:nvPicPr>
        <p:blipFill rotWithShape="1">
          <a:blip r:embed="rId5"/>
          <a:srcRect l="11587" t="35234" r="10426" b="28437"/>
          <a:stretch/>
        </p:blipFill>
        <p:spPr>
          <a:xfrm>
            <a:off x="7530571" y="2494792"/>
            <a:ext cx="3177373" cy="1850127"/>
          </a:xfrm>
          <a:prstGeom prst="rect">
            <a:avLst/>
          </a:prstGeom>
        </p:spPr>
      </p:pic>
      <p:pic>
        <p:nvPicPr>
          <p:cNvPr id="6" name="Audio registrato">
            <a:hlinkClick r:id="" action="ppaction://media"/>
            <a:extLst>
              <a:ext uri="{FF2B5EF4-FFF2-40B4-BE49-F238E27FC236}">
                <a16:creationId xmlns:a16="http://schemas.microsoft.com/office/drawing/2014/main" id="{514A1E31-5D1D-16DC-5B45-681F828B62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6805" y="6242685"/>
            <a:ext cx="487363" cy="487363"/>
          </a:xfrm>
          <a:prstGeom prst="rect">
            <a:avLst/>
          </a:prstGeom>
        </p:spPr>
      </p:pic>
    </p:spTree>
    <p:extLst>
      <p:ext uri="{BB962C8B-B14F-4D97-AF65-F5344CB8AC3E}">
        <p14:creationId xmlns:p14="http://schemas.microsoft.com/office/powerpoint/2010/main" val="1035079500"/>
      </p:ext>
    </p:extLst>
  </p:cSld>
  <p:clrMapOvr>
    <a:masterClrMapping/>
  </p:clrMapOvr>
  <mc:AlternateContent xmlns:mc="http://schemas.openxmlformats.org/markup-compatibility/2006" xmlns:p14="http://schemas.microsoft.com/office/powerpoint/2010/main">
    <mc:Choice Requires="p14">
      <p:transition spd="slow" p14:dur="2000" advTm="74545"/>
    </mc:Choice>
    <mc:Fallback xmlns="">
      <p:transition spd="slow" advTm="7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Manifestazioni cliniche</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rmAutofit fontScale="77500" lnSpcReduction="20000"/>
          </a:bodyPr>
          <a:lstStyle/>
          <a:p>
            <a:pPr marL="0" indent="0" algn="just">
              <a:buNone/>
            </a:pPr>
            <a:r>
              <a:rPr lang="it-IT" sz="2200" dirty="0"/>
              <a:t>Le proteine presenti nel lattice possono essere causa di </a:t>
            </a:r>
            <a:r>
              <a:rPr lang="it-IT" sz="2200" b="1" dirty="0"/>
              <a:t>fenomeni allergici immediati </a:t>
            </a:r>
            <a:r>
              <a:rPr lang="it-IT" sz="2200" dirty="0"/>
              <a:t>(entro pochi minuti dall’esposizione all’allergene) tramite la presenza di anticorpi IgE (ipersensibilità di I tipo) con la comparsa di quadri clinici quali orticaria, rinite, congiuntivite, asma e anafilassi.</a:t>
            </a:r>
          </a:p>
          <a:p>
            <a:pPr marL="0" indent="0" algn="just">
              <a:buNone/>
            </a:pPr>
            <a:r>
              <a:rPr lang="it-IT" sz="2200" dirty="0"/>
              <a:t>Gli additivi chimici invece possono essere responsabili di </a:t>
            </a:r>
            <a:r>
              <a:rPr lang="it-IT" sz="2200" b="1" dirty="0"/>
              <a:t>fenomeni allergici ritardati</a:t>
            </a:r>
            <a:r>
              <a:rPr lang="it-IT" sz="2200" dirty="0"/>
              <a:t> (IV tipo) che insorgono dopo 24-48 ore, mediati da cellule (linfociti, macrofagi e cellule di Langerhans) e responsabili di dermatiti allergiche da contatto (DAC).</a:t>
            </a:r>
          </a:p>
          <a:p>
            <a:pPr marL="0" indent="0" algn="just">
              <a:buNone/>
            </a:pPr>
            <a:endParaRPr lang="it-IT" sz="2200" dirty="0"/>
          </a:p>
          <a:p>
            <a:pPr marL="0" indent="0" algn="just">
              <a:buNone/>
            </a:pPr>
            <a:endParaRPr lang="it-IT" sz="2200" dirty="0"/>
          </a:p>
          <a:p>
            <a:pPr marL="0" indent="0" algn="just">
              <a:buNone/>
            </a:pPr>
            <a:endParaRPr lang="it-IT" sz="2200" dirty="0"/>
          </a:p>
          <a:p>
            <a:pPr marL="0" indent="0" algn="just">
              <a:buNone/>
            </a:pPr>
            <a:endParaRPr lang="it-IT" sz="2200" dirty="0"/>
          </a:p>
          <a:p>
            <a:pPr marL="0" indent="0" algn="just">
              <a:buNone/>
            </a:pPr>
            <a:endParaRPr lang="it-IT" sz="2200" dirty="0"/>
          </a:p>
          <a:p>
            <a:pPr marL="0" indent="0" algn="just">
              <a:buNone/>
            </a:pPr>
            <a:endParaRPr lang="it-IT" sz="2200" dirty="0"/>
          </a:p>
          <a:p>
            <a:pPr marL="0" indent="0" algn="just">
              <a:buNone/>
            </a:pPr>
            <a:endParaRPr lang="it-IT" sz="2200" dirty="0"/>
          </a:p>
          <a:p>
            <a:pPr marL="0" indent="0" algn="just">
              <a:buNone/>
            </a:pPr>
            <a:r>
              <a:rPr lang="it-IT" sz="2200" dirty="0"/>
              <a:t>Esiste infine una forma di </a:t>
            </a:r>
            <a:r>
              <a:rPr lang="it-IT" sz="2200" b="1" dirty="0"/>
              <a:t>dermatite da contatto irritativa (DIC) o pseudoallergica</a:t>
            </a:r>
            <a:r>
              <a:rPr lang="it-IT" sz="2200" dirty="0"/>
              <a:t>, legata alla liberazione di citochine da parte dei mastociti cutanei (reazione infiammatoria aspecifica, non immunologica) quando entrano in contatto con la polvere lubrificante dei guanti in lattice (polvere di amido di mais) o in seguito ad un aumento di calore (sudore) o di pressione degli stessi.</a:t>
            </a:r>
          </a:p>
        </p:txBody>
      </p:sp>
      <p:pic>
        <p:nvPicPr>
          <p:cNvPr id="3" name="Immagine 2">
            <a:extLst>
              <a:ext uri="{FF2B5EF4-FFF2-40B4-BE49-F238E27FC236}">
                <a16:creationId xmlns:a16="http://schemas.microsoft.com/office/drawing/2014/main" id="{4CE651A2-6CB5-5363-FA9E-E0B4B869D20C}"/>
              </a:ext>
            </a:extLst>
          </p:cNvPr>
          <p:cNvPicPr>
            <a:picLocks noChangeAspect="1"/>
          </p:cNvPicPr>
          <p:nvPr/>
        </p:nvPicPr>
        <p:blipFill rotWithShape="1">
          <a:blip r:embed="rId5"/>
          <a:srcRect r="57439" b="1857"/>
          <a:stretch/>
        </p:blipFill>
        <p:spPr>
          <a:xfrm>
            <a:off x="5220167" y="2536920"/>
            <a:ext cx="1751666" cy="2261937"/>
          </a:xfrm>
          <a:prstGeom prst="rect">
            <a:avLst/>
          </a:prstGeom>
        </p:spPr>
      </p:pic>
      <p:pic>
        <p:nvPicPr>
          <p:cNvPr id="5" name="Immagine 4">
            <a:extLst>
              <a:ext uri="{FF2B5EF4-FFF2-40B4-BE49-F238E27FC236}">
                <a16:creationId xmlns:a16="http://schemas.microsoft.com/office/drawing/2014/main" id="{B0CE5FA1-ECC4-D45E-8291-A8C388064052}"/>
              </a:ext>
            </a:extLst>
          </p:cNvPr>
          <p:cNvPicPr>
            <a:picLocks noChangeAspect="1"/>
          </p:cNvPicPr>
          <p:nvPr/>
        </p:nvPicPr>
        <p:blipFill>
          <a:blip r:embed="rId6"/>
          <a:stretch>
            <a:fillRect/>
          </a:stretch>
        </p:blipFill>
        <p:spPr>
          <a:xfrm rot="5400000">
            <a:off x="7568881" y="2157693"/>
            <a:ext cx="2261937" cy="3020392"/>
          </a:xfrm>
          <a:prstGeom prst="rect">
            <a:avLst/>
          </a:prstGeom>
        </p:spPr>
      </p:pic>
      <p:pic>
        <p:nvPicPr>
          <p:cNvPr id="7" name="Audio registrato">
            <a:hlinkClick r:id="" action="ppaction://media"/>
            <a:extLst>
              <a:ext uri="{FF2B5EF4-FFF2-40B4-BE49-F238E27FC236}">
                <a16:creationId xmlns:a16="http://schemas.microsoft.com/office/drawing/2014/main" id="{8935BE98-040F-62CA-6FF1-4E15D13DF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1125" y="6242685"/>
            <a:ext cx="487363" cy="487363"/>
          </a:xfrm>
          <a:prstGeom prst="rect">
            <a:avLst/>
          </a:prstGeom>
        </p:spPr>
      </p:pic>
    </p:spTree>
    <p:extLst>
      <p:ext uri="{BB962C8B-B14F-4D97-AF65-F5344CB8AC3E}">
        <p14:creationId xmlns:p14="http://schemas.microsoft.com/office/powerpoint/2010/main" val="331534889"/>
      </p:ext>
    </p:extLst>
  </p:cSld>
  <p:clrMapOvr>
    <a:masterClrMapping/>
  </p:clrMapOvr>
  <mc:AlternateContent xmlns:mc="http://schemas.openxmlformats.org/markup-compatibility/2006" xmlns:p14="http://schemas.microsoft.com/office/powerpoint/2010/main">
    <mc:Choice Requires="p14">
      <p:transition spd="slow" p14:dur="2000" advTm="95466"/>
    </mc:Choice>
    <mc:Fallback xmlns="">
      <p:transition spd="slow" advTm="9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Diagnosi:</a:t>
            </a:r>
            <a:br>
              <a:rPr lang="it-IT" noProof="1"/>
            </a:br>
            <a:r>
              <a:rPr lang="it-IT" noProof="1"/>
              <a:t>Anamnesi</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a:xfrm>
            <a:off x="3869268" y="724505"/>
            <a:ext cx="7315200" cy="5120640"/>
          </a:xfrm>
        </p:spPr>
        <p:txBody>
          <a:bodyPr>
            <a:normAutofit/>
          </a:bodyPr>
          <a:lstStyle/>
          <a:p>
            <a:pPr marL="0" indent="0" algn="just">
              <a:buNone/>
            </a:pPr>
            <a:r>
              <a:rPr lang="it-IT" dirty="0"/>
              <a:t>La diagnosi di allergia al lattice viene formulata sulla base di dati clinici e laboratoristici.</a:t>
            </a:r>
          </a:p>
          <a:p>
            <a:pPr marL="0" indent="0" algn="just">
              <a:buNone/>
            </a:pPr>
            <a:r>
              <a:rPr lang="it-IT" dirty="0"/>
              <a:t>La </a:t>
            </a:r>
            <a:r>
              <a:rPr lang="it-IT" b="1" dirty="0"/>
              <a:t>diagnosi clinica </a:t>
            </a:r>
            <a:r>
              <a:rPr lang="it-IT" dirty="0"/>
              <a:t>parte dalla raccolta di un’</a:t>
            </a:r>
            <a:r>
              <a:rPr lang="it-IT" b="1" dirty="0"/>
              <a:t>accurata anamnesi </a:t>
            </a:r>
            <a:r>
              <a:rPr lang="it-IT" dirty="0"/>
              <a:t>volta a:</a:t>
            </a:r>
          </a:p>
          <a:p>
            <a:pPr algn="just">
              <a:buFont typeface="Wingdings" panose="05000000000000000000" pitchFamily="2" charset="2"/>
              <a:buChar char="Ø"/>
            </a:pPr>
            <a:r>
              <a:rPr lang="it-IT" b="1" dirty="0"/>
              <a:t> Identificare la presenza di fattori di rischio</a:t>
            </a:r>
            <a:r>
              <a:rPr lang="it-IT" dirty="0"/>
              <a:t>: essendo spesso alcune manifestazioni allergiche misconosciute o minimizzate dai pazienti e/o dai loro genitori è opportuno porre particolare attenzione nella raccolta dei dati (per facilitarne la raccolta è auspicabile l’utilizzo di schede o questionari dedicati)</a:t>
            </a:r>
          </a:p>
          <a:p>
            <a:pPr algn="just">
              <a:buFont typeface="Wingdings" panose="05000000000000000000" pitchFamily="2" charset="2"/>
              <a:buChar char="Ø"/>
            </a:pPr>
            <a:r>
              <a:rPr lang="it-IT" b="1" dirty="0"/>
              <a:t>Accertare la sintomatologia </a:t>
            </a:r>
            <a:r>
              <a:rPr lang="it-IT" dirty="0"/>
              <a:t>(tipo di manifestazione clinica, tempo di latenza tra esposizione al lattice e comparsa dei sintomi);</a:t>
            </a:r>
          </a:p>
          <a:p>
            <a:pPr algn="just">
              <a:buFont typeface="Wingdings" panose="05000000000000000000" pitchFamily="2" charset="2"/>
              <a:buChar char="Ø"/>
            </a:pPr>
            <a:r>
              <a:rPr lang="it-IT" b="1" dirty="0"/>
              <a:t>Verificare l’entità della pregressa esposizione al lattice </a:t>
            </a:r>
            <a:r>
              <a:rPr lang="it-IT" dirty="0"/>
              <a:t>(intensità, durata e frequenza).</a:t>
            </a:r>
          </a:p>
        </p:txBody>
      </p:sp>
      <p:pic>
        <p:nvPicPr>
          <p:cNvPr id="6" name="Audio registrato">
            <a:hlinkClick r:id="" action="ppaction://media"/>
            <a:extLst>
              <a:ext uri="{FF2B5EF4-FFF2-40B4-BE49-F238E27FC236}">
                <a16:creationId xmlns:a16="http://schemas.microsoft.com/office/drawing/2014/main" id="{510C1AF8-826A-E3FF-F870-A5EE47AFEA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9845" y="6263005"/>
            <a:ext cx="487363" cy="487363"/>
          </a:xfrm>
          <a:prstGeom prst="rect">
            <a:avLst/>
          </a:prstGeom>
        </p:spPr>
      </p:pic>
    </p:spTree>
    <p:extLst>
      <p:ext uri="{BB962C8B-B14F-4D97-AF65-F5344CB8AC3E}">
        <p14:creationId xmlns:p14="http://schemas.microsoft.com/office/powerpoint/2010/main" val="245295703"/>
      </p:ext>
    </p:extLst>
  </p:cSld>
  <p:clrMapOvr>
    <a:masterClrMapping/>
  </p:clrMapOvr>
  <mc:AlternateContent xmlns:mc="http://schemas.openxmlformats.org/markup-compatibility/2006" xmlns:p14="http://schemas.microsoft.com/office/powerpoint/2010/main">
    <mc:Choice Requires="p14">
      <p:transition spd="slow" p14:dur="2000" advTm="38926"/>
    </mc:Choice>
    <mc:Fallback xmlns="">
      <p:transition spd="slow" advTm="3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Diagnosi:</a:t>
            </a:r>
            <a:br>
              <a:rPr lang="it-IT" noProof="1"/>
            </a:br>
            <a:r>
              <a:rPr lang="it-IT" noProof="1"/>
              <a:t>Test cutanei</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a:xfrm>
            <a:off x="3869267" y="1593325"/>
            <a:ext cx="5346294" cy="4458098"/>
          </a:xfrm>
        </p:spPr>
        <p:txBody>
          <a:bodyPr>
            <a:noAutofit/>
          </a:bodyPr>
          <a:lstStyle/>
          <a:p>
            <a:pPr marL="0" indent="0" algn="just">
              <a:buNone/>
            </a:pPr>
            <a:r>
              <a:rPr lang="it-IT" sz="1400" dirty="0"/>
              <a:t>I </a:t>
            </a:r>
            <a:r>
              <a:rPr lang="it-IT" sz="1400" b="1" u="sng" dirty="0"/>
              <a:t>test cutanei </a:t>
            </a:r>
            <a:r>
              <a:rPr lang="it-IT" sz="1400" dirty="0"/>
              <a:t>sono il </a:t>
            </a:r>
            <a:r>
              <a:rPr lang="it-IT" sz="1400" b="1" dirty="0"/>
              <a:t>prick-test</a:t>
            </a:r>
            <a:r>
              <a:rPr lang="it-IT" sz="1400" dirty="0"/>
              <a:t>, il </a:t>
            </a:r>
            <a:r>
              <a:rPr lang="it-IT" sz="1400" b="1" dirty="0"/>
              <a:t>prick by prick-test </a:t>
            </a:r>
            <a:r>
              <a:rPr lang="it-IT" sz="1400" dirty="0"/>
              <a:t>ed il </a:t>
            </a:r>
            <a:r>
              <a:rPr lang="it-IT" sz="1400" b="1" dirty="0"/>
              <a:t>patch-test</a:t>
            </a:r>
            <a:r>
              <a:rPr lang="it-IT" sz="1400" dirty="0"/>
              <a:t>.</a:t>
            </a:r>
          </a:p>
          <a:p>
            <a:pPr algn="just">
              <a:buFont typeface="Wingdings" panose="05000000000000000000" pitchFamily="2" charset="2"/>
              <a:buChar char="§"/>
            </a:pPr>
            <a:r>
              <a:rPr lang="it-IT" sz="1400" dirty="0"/>
              <a:t>Il </a:t>
            </a:r>
            <a:r>
              <a:rPr lang="it-IT" sz="1400" b="1" dirty="0"/>
              <a:t>PRICK-TEST</a:t>
            </a:r>
            <a:r>
              <a:rPr lang="it-IT" sz="1400" dirty="0"/>
              <a:t> (o skin prick-test, SPT) è il metodo più sensibile e specifico per evidenziare l’allergia al lattice e consiste nel porre a contatto con la cute del paziente alcuni tipi di estratto commerciale di lattice, pungendo successivamente la cute con una lancetta sterile; la risposta (pomfo o rossore) si osserva dopo circa 15 minuti. La negatività allo SPT, in soggetti con storia clinica comunque suggestiva di allergia al lattice, impone l’esecuzione dello SPT con estratti cosiddetti “estemporanei”, ottenuti lasciando incubare pezzi di guanto chirurgico in soluzione fisiologica sterile per 15 minuti (metodica Turjanmaa).</a:t>
            </a:r>
          </a:p>
          <a:p>
            <a:pPr algn="just">
              <a:buFont typeface="Wingdings" panose="05000000000000000000" pitchFamily="2" charset="2"/>
              <a:buChar char="§"/>
            </a:pPr>
            <a:r>
              <a:rPr lang="it-IT" sz="1400" dirty="0"/>
              <a:t>Il </a:t>
            </a:r>
            <a:r>
              <a:rPr lang="it-IT" sz="1400" b="1" dirty="0"/>
              <a:t>PRICK BY PRICK-TEST </a:t>
            </a:r>
            <a:r>
              <a:rPr lang="it-IT" sz="1400" dirty="0"/>
              <a:t>viene eseguito se il prick-test è negativo e rappresenta un’alternativa all’utilizzo degli estratti estemporanei: si punge con un ago la cute attraverso un pezzo di guanto in lattice posto sulla superficie volare dell’avambraccio.</a:t>
            </a:r>
          </a:p>
          <a:p>
            <a:pPr algn="just">
              <a:buFont typeface="Wingdings" panose="05000000000000000000" pitchFamily="2" charset="2"/>
              <a:buChar char="§"/>
            </a:pPr>
            <a:r>
              <a:rPr lang="it-IT" sz="1400" dirty="0"/>
              <a:t>Il </a:t>
            </a:r>
            <a:r>
              <a:rPr lang="it-IT" sz="1400" b="1" dirty="0"/>
              <a:t>PATCH-TEST</a:t>
            </a:r>
            <a:r>
              <a:rPr lang="it-IT" sz="1400" dirty="0"/>
              <a:t> si esegue invece nel sospetto di reazioni allergiche agli additivi del lattice e consiste nel porre la cute a contatto con un cerotto contenente materiale allergenico per 48 ore e poi si effettua la lettura a 48, 72 e 96 ore: il test è positivo se si evidenziano reazioni di tipo eczematiforme o vescicolare sulla superficie cutanea esposta.</a:t>
            </a:r>
          </a:p>
        </p:txBody>
      </p:sp>
      <p:pic>
        <p:nvPicPr>
          <p:cNvPr id="3" name="Immagine 2">
            <a:extLst>
              <a:ext uri="{FF2B5EF4-FFF2-40B4-BE49-F238E27FC236}">
                <a16:creationId xmlns:a16="http://schemas.microsoft.com/office/drawing/2014/main" id="{455BD190-5D6C-3E27-E604-F7CD542596F5}"/>
              </a:ext>
            </a:extLst>
          </p:cNvPr>
          <p:cNvPicPr>
            <a:picLocks noChangeAspect="1"/>
          </p:cNvPicPr>
          <p:nvPr/>
        </p:nvPicPr>
        <p:blipFill rotWithShape="1">
          <a:blip r:embed="rId5"/>
          <a:srcRect l="6291" r="15186" b="6521"/>
          <a:stretch/>
        </p:blipFill>
        <p:spPr>
          <a:xfrm>
            <a:off x="9362109" y="2154803"/>
            <a:ext cx="1908313" cy="3201791"/>
          </a:xfrm>
          <a:prstGeom prst="rect">
            <a:avLst/>
          </a:prstGeom>
        </p:spPr>
      </p:pic>
      <p:sp>
        <p:nvSpPr>
          <p:cNvPr id="5" name="CasellaDiTesto 4">
            <a:extLst>
              <a:ext uri="{FF2B5EF4-FFF2-40B4-BE49-F238E27FC236}">
                <a16:creationId xmlns:a16="http://schemas.microsoft.com/office/drawing/2014/main" id="{6656767B-E90A-A33D-82DE-57147F945050}"/>
              </a:ext>
            </a:extLst>
          </p:cNvPr>
          <p:cNvSpPr txBox="1"/>
          <p:nvPr/>
        </p:nvSpPr>
        <p:spPr>
          <a:xfrm>
            <a:off x="3869267" y="806577"/>
            <a:ext cx="7401155" cy="1015663"/>
          </a:xfrm>
          <a:prstGeom prst="rect">
            <a:avLst/>
          </a:prstGeom>
          <a:noFill/>
        </p:spPr>
        <p:txBody>
          <a:bodyPr wrap="square" rtlCol="0">
            <a:spAutoFit/>
          </a:bodyPr>
          <a:lstStyle/>
          <a:p>
            <a:pPr algn="just"/>
            <a:r>
              <a:rPr lang="it-IT" sz="1400" dirty="0">
                <a:solidFill>
                  <a:schemeClr val="tx1">
                    <a:lumMod val="65000"/>
                    <a:lumOff val="35000"/>
                  </a:schemeClr>
                </a:solidFill>
              </a:rPr>
              <a:t>Se dall’anamnesi emerge il </a:t>
            </a:r>
            <a:r>
              <a:rPr lang="it-IT" sz="1400" b="1" dirty="0">
                <a:solidFill>
                  <a:schemeClr val="tx1">
                    <a:lumMod val="65000"/>
                    <a:lumOff val="35000"/>
                  </a:schemeClr>
                </a:solidFill>
              </a:rPr>
              <a:t>sospetto di allergia al lattice</a:t>
            </a:r>
            <a:r>
              <a:rPr lang="it-IT" sz="1400" dirty="0">
                <a:solidFill>
                  <a:schemeClr val="tx1">
                    <a:lumMod val="65000"/>
                    <a:lumOff val="35000"/>
                  </a:schemeClr>
                </a:solidFill>
              </a:rPr>
              <a:t>, questa deve essere </a:t>
            </a:r>
            <a:r>
              <a:rPr lang="it-IT" sz="1400" b="1" dirty="0">
                <a:solidFill>
                  <a:schemeClr val="tx1">
                    <a:lumMod val="65000"/>
                    <a:lumOff val="35000"/>
                  </a:schemeClr>
                </a:solidFill>
              </a:rPr>
              <a:t>accertata con esami clinici in vivo </a:t>
            </a:r>
            <a:r>
              <a:rPr lang="it-IT" sz="1400" dirty="0">
                <a:solidFill>
                  <a:schemeClr val="tx1">
                    <a:lumMod val="65000"/>
                    <a:lumOff val="35000"/>
                  </a:schemeClr>
                </a:solidFill>
              </a:rPr>
              <a:t>(test cutanei e test di provocazione), da eseguire esclusivamente in ambiente ospedaliero controllato, e </a:t>
            </a:r>
            <a:r>
              <a:rPr lang="it-IT" sz="1400" b="1" dirty="0">
                <a:solidFill>
                  <a:schemeClr val="tx1">
                    <a:lumMod val="65000"/>
                    <a:lumOff val="35000"/>
                  </a:schemeClr>
                </a:solidFill>
              </a:rPr>
              <a:t>laboratoristici in vitro</a:t>
            </a:r>
            <a:r>
              <a:rPr lang="it-IT" sz="1400" dirty="0">
                <a:solidFill>
                  <a:schemeClr val="tx1">
                    <a:lumMod val="65000"/>
                    <a:lumOff val="35000"/>
                  </a:schemeClr>
                </a:solidFill>
              </a:rPr>
              <a:t> (test sierologici).</a:t>
            </a:r>
          </a:p>
          <a:p>
            <a:pPr algn="just"/>
            <a:endParaRPr lang="it-IT" dirty="0"/>
          </a:p>
        </p:txBody>
      </p:sp>
      <p:pic>
        <p:nvPicPr>
          <p:cNvPr id="8" name="Audio registrato">
            <a:hlinkClick r:id="" action="ppaction://media"/>
            <a:extLst>
              <a:ext uri="{FF2B5EF4-FFF2-40B4-BE49-F238E27FC236}">
                <a16:creationId xmlns:a16="http://schemas.microsoft.com/office/drawing/2014/main" id="{75889810-69AF-DEBE-2544-5F80EEA42D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9045" y="6191885"/>
            <a:ext cx="487363" cy="487363"/>
          </a:xfrm>
          <a:prstGeom prst="rect">
            <a:avLst/>
          </a:prstGeom>
        </p:spPr>
      </p:pic>
    </p:spTree>
    <p:extLst>
      <p:ext uri="{BB962C8B-B14F-4D97-AF65-F5344CB8AC3E}">
        <p14:creationId xmlns:p14="http://schemas.microsoft.com/office/powerpoint/2010/main" val="929324163"/>
      </p:ext>
    </p:extLst>
  </p:cSld>
  <p:clrMapOvr>
    <a:masterClrMapping/>
  </p:clrMapOvr>
  <mc:AlternateContent xmlns:mc="http://schemas.openxmlformats.org/markup-compatibility/2006" xmlns:p14="http://schemas.microsoft.com/office/powerpoint/2010/main">
    <mc:Choice Requires="p14">
      <p:transition spd="slow" p14:dur="2000" advTm="19166"/>
    </mc:Choice>
    <mc:Fallback xmlns="">
      <p:transition spd="slow" advTm="1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7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E157012-3E2B-EC25-1674-578A6AAB034F}"/>
              </a:ext>
            </a:extLst>
          </p:cNvPr>
          <p:cNvPicPr>
            <a:picLocks noChangeAspect="1"/>
          </p:cNvPicPr>
          <p:nvPr/>
        </p:nvPicPr>
        <p:blipFill rotWithShape="1">
          <a:blip r:embed="rId5">
            <a:alphaModFix amt="85000"/>
          </a:blip>
          <a:srcRect r="5594"/>
          <a:stretch/>
        </p:blipFill>
        <p:spPr>
          <a:xfrm>
            <a:off x="7457997" y="1586341"/>
            <a:ext cx="4230420" cy="4481084"/>
          </a:xfrm>
          <a:prstGeom prst="rect">
            <a:avLst/>
          </a:prstGeom>
        </p:spPr>
      </p:pic>
      <p:sp>
        <p:nvSpPr>
          <p:cNvPr id="2" name="Titolo 1">
            <a:extLst>
              <a:ext uri="{FF2B5EF4-FFF2-40B4-BE49-F238E27FC236}">
                <a16:creationId xmlns:a16="http://schemas.microsoft.com/office/drawing/2014/main" id="{B18CDA4B-87D0-4FE2-A8F4-C2D8801348E9}"/>
              </a:ext>
            </a:extLst>
          </p:cNvPr>
          <p:cNvSpPr>
            <a:spLocks noGrp="1"/>
          </p:cNvSpPr>
          <p:nvPr>
            <p:ph type="title"/>
          </p:nvPr>
        </p:nvSpPr>
        <p:spPr/>
        <p:txBody>
          <a:bodyPr rtlCol="0">
            <a:normAutofit/>
          </a:bodyPr>
          <a:lstStyle/>
          <a:p>
            <a:r>
              <a:rPr lang="it-IT" noProof="1"/>
              <a:t>ALLERGIA</a:t>
            </a:r>
            <a:br>
              <a:rPr lang="it-IT" noProof="1"/>
            </a:br>
            <a:r>
              <a:rPr lang="it-IT" noProof="1"/>
              <a:t>AL LATTICE</a:t>
            </a:r>
            <a:br>
              <a:rPr lang="it-IT" noProof="1"/>
            </a:br>
            <a:br>
              <a:rPr lang="it-IT" noProof="1"/>
            </a:br>
            <a:r>
              <a:rPr lang="it-IT" noProof="1"/>
              <a:t>Diagnosi:</a:t>
            </a:r>
            <a:br>
              <a:rPr lang="it-IT" noProof="1"/>
            </a:br>
            <a:r>
              <a:rPr lang="it-IT" noProof="1"/>
              <a:t>Test di provocazione</a:t>
            </a:r>
            <a:br>
              <a:rPr lang="it-IT" noProof="1"/>
            </a:br>
            <a:r>
              <a:rPr lang="it-IT" noProof="1"/>
              <a:t>e test in vitro</a:t>
            </a:r>
          </a:p>
        </p:txBody>
      </p:sp>
      <p:sp>
        <p:nvSpPr>
          <p:cNvPr id="4" name="Segnaposto contenuto 3">
            <a:extLst>
              <a:ext uri="{FF2B5EF4-FFF2-40B4-BE49-F238E27FC236}">
                <a16:creationId xmlns:a16="http://schemas.microsoft.com/office/drawing/2014/main" id="{78F50675-2A80-D116-01B3-ED3FB01FDAF7}"/>
              </a:ext>
            </a:extLst>
          </p:cNvPr>
          <p:cNvSpPr>
            <a:spLocks noGrp="1"/>
          </p:cNvSpPr>
          <p:nvPr>
            <p:ph idx="1"/>
          </p:nvPr>
        </p:nvSpPr>
        <p:spPr/>
        <p:txBody>
          <a:bodyPr>
            <a:normAutofit fontScale="70000" lnSpcReduction="20000"/>
          </a:bodyPr>
          <a:lstStyle/>
          <a:p>
            <a:pPr marL="0" indent="0" algn="just">
              <a:buNone/>
            </a:pPr>
            <a:r>
              <a:rPr lang="it-IT" dirty="0"/>
              <a:t>I test di provocazione comprendono principalmente il </a:t>
            </a:r>
            <a:r>
              <a:rPr lang="it-IT" b="1" dirty="0"/>
              <a:t>finger-test</a:t>
            </a:r>
            <a:r>
              <a:rPr lang="it-IT" dirty="0"/>
              <a:t> ed il </a:t>
            </a:r>
            <a:r>
              <a:rPr lang="it-IT" b="1" dirty="0"/>
              <a:t>glove-test</a:t>
            </a:r>
            <a:r>
              <a:rPr lang="it-IT" dirty="0"/>
              <a:t>: questi vengono eseguiti se vi è discrepanza tra l’anamnesi (suggestiva di allergia) e i test cutanei (negativi).</a:t>
            </a:r>
          </a:p>
          <a:p>
            <a:pPr algn="just">
              <a:buFont typeface="Wingdings" panose="05000000000000000000" pitchFamily="2" charset="2"/>
              <a:buChar char="§"/>
            </a:pPr>
            <a:r>
              <a:rPr lang="it-IT" dirty="0"/>
              <a:t>Il </a:t>
            </a:r>
            <a:r>
              <a:rPr lang="it-IT" b="1" dirty="0"/>
              <a:t>FINGER-TEST </a:t>
            </a:r>
            <a:r>
              <a:rPr lang="it-IT" dirty="0"/>
              <a:t>consiste nel fare indossare al paziente un dito di guanto in lattice su una mano umida (allo scopo di favorire l’assorbimento dell’allergene e aumentare la sensibilità della prova) per 15 minuti ed un guanto di vinile nell’altra mano come controllo. Il tempo di osservazione totale è di 60 minuti ed il test è positivo se, al termine di tale periodo, compaiono almeno due pomfi o sintomi oculari o respiratori.</a:t>
            </a:r>
          </a:p>
          <a:p>
            <a:pPr algn="just">
              <a:buFont typeface="Wingdings" panose="05000000000000000000" pitchFamily="2" charset="2"/>
              <a:buChar char="§"/>
            </a:pPr>
            <a:r>
              <a:rPr lang="it-IT" dirty="0"/>
              <a:t>Il </a:t>
            </a:r>
            <a:r>
              <a:rPr lang="it-IT" b="1" dirty="0"/>
              <a:t>GLOVE-TEST</a:t>
            </a:r>
            <a:r>
              <a:rPr lang="it-IT" dirty="0"/>
              <a:t> si differenzia dal precedente per l’uso di un guanto intero per 30 minuti e si esegue se il finger-test è negativo.</a:t>
            </a:r>
          </a:p>
          <a:p>
            <a:pPr marL="0" indent="0" algn="just">
              <a:buNone/>
            </a:pPr>
            <a:r>
              <a:rPr lang="it-IT" dirty="0"/>
              <a:t>Altri test di provocazione sono quelli di </a:t>
            </a:r>
            <a:r>
              <a:rPr lang="it-IT" b="1" dirty="0"/>
              <a:t>provocazione bronchiale, nasale e congiuntivale</a:t>
            </a:r>
            <a:r>
              <a:rPr lang="it-IT" dirty="0"/>
              <a:t>, che vengono eseguiti in pazienti con sintomatologia esclusivamente respiratoria e in quelli in cui i precedenti test sono risultati negativi.</a:t>
            </a:r>
          </a:p>
          <a:p>
            <a:pPr marL="0" indent="0" algn="just">
              <a:buNone/>
            </a:pPr>
            <a:endParaRPr lang="it-IT" dirty="0"/>
          </a:p>
          <a:p>
            <a:pPr marL="0" indent="0" algn="just">
              <a:buNone/>
            </a:pPr>
            <a:r>
              <a:rPr lang="it-IT" dirty="0"/>
              <a:t>Per quanto riguarda i </a:t>
            </a:r>
            <a:r>
              <a:rPr lang="it-IT" b="1" dirty="0"/>
              <a:t>test in vitro</a:t>
            </a:r>
            <a:r>
              <a:rPr lang="it-IT" dirty="0"/>
              <a:t>,</a:t>
            </a:r>
            <a:r>
              <a:rPr lang="it-IT" b="1" dirty="0"/>
              <a:t> </a:t>
            </a:r>
            <a:r>
              <a:rPr lang="it-IT" dirty="0"/>
              <a:t>questi sono basati sulla </a:t>
            </a:r>
            <a:r>
              <a:rPr lang="it-IT" b="1" dirty="0"/>
              <a:t>ricerca delle IgE specifiche per il lattice </a:t>
            </a:r>
            <a:r>
              <a:rPr lang="it-IT" dirty="0"/>
              <a:t>nel siero del paziente ed hanno una minore sensibilità rispetto ai test cutanei (il 25% dei pazienti allergici può presentare IgE solo a livello tissutale).</a:t>
            </a:r>
          </a:p>
          <a:p>
            <a:pPr marL="0" indent="0" algn="just">
              <a:buNone/>
            </a:pPr>
            <a:r>
              <a:rPr lang="it-IT" dirty="0"/>
              <a:t>I test in vitro vengono raccomandati in caso di:</a:t>
            </a:r>
          </a:p>
          <a:p>
            <a:pPr algn="just">
              <a:buFont typeface="Wingdings" panose="05000000000000000000" pitchFamily="2" charset="2"/>
              <a:buChar char="§"/>
            </a:pPr>
            <a:r>
              <a:rPr lang="it-IT" dirty="0"/>
              <a:t>Pazienti </a:t>
            </a:r>
            <a:r>
              <a:rPr lang="it-IT" b="1" dirty="0"/>
              <a:t>in cui l’esecuzione dei test in vivo è ritenuta pericolosa </a:t>
            </a:r>
            <a:r>
              <a:rPr lang="it-IT" dirty="0"/>
              <a:t>(reazioni severe al lattice in anamnesi)</a:t>
            </a:r>
          </a:p>
          <a:p>
            <a:pPr algn="just">
              <a:buFont typeface="Wingdings" panose="05000000000000000000" pitchFamily="2" charset="2"/>
              <a:buChar char="§"/>
            </a:pPr>
            <a:r>
              <a:rPr lang="it-IT" dirty="0"/>
              <a:t>Pazienti</a:t>
            </a:r>
            <a:r>
              <a:rPr lang="it-IT" b="1" dirty="0"/>
              <a:t> con anamnesi suggestiva di allergia al lattice ma test cutanei negativi</a:t>
            </a:r>
          </a:p>
          <a:p>
            <a:pPr algn="just">
              <a:buFont typeface="Wingdings" panose="05000000000000000000" pitchFamily="2" charset="2"/>
              <a:buChar char="§"/>
            </a:pPr>
            <a:r>
              <a:rPr lang="it-IT" dirty="0"/>
              <a:t>Pazienti </a:t>
            </a:r>
            <a:r>
              <a:rPr lang="it-IT" b="1" dirty="0"/>
              <a:t>affetti da grave dermatite o dermografismo</a:t>
            </a:r>
          </a:p>
          <a:p>
            <a:pPr algn="just">
              <a:buFont typeface="Wingdings" panose="05000000000000000000" pitchFamily="2" charset="2"/>
              <a:buChar char="§"/>
            </a:pPr>
            <a:r>
              <a:rPr lang="it-IT" dirty="0"/>
              <a:t>Pazienti </a:t>
            </a:r>
            <a:r>
              <a:rPr lang="it-IT" b="1" dirty="0"/>
              <a:t>che non possono sospendere la terapia farmacologica o antistaminica.</a:t>
            </a:r>
          </a:p>
        </p:txBody>
      </p:sp>
      <p:pic>
        <p:nvPicPr>
          <p:cNvPr id="7" name="Audio registrato">
            <a:hlinkClick r:id="" action="ppaction://media"/>
            <a:extLst>
              <a:ext uri="{FF2B5EF4-FFF2-40B4-BE49-F238E27FC236}">
                <a16:creationId xmlns:a16="http://schemas.microsoft.com/office/drawing/2014/main" id="{9F75D241-D26B-E619-44A8-A3E148C66E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1534" y="6202045"/>
            <a:ext cx="487363" cy="487363"/>
          </a:xfrm>
          <a:prstGeom prst="rect">
            <a:avLst/>
          </a:prstGeom>
        </p:spPr>
      </p:pic>
    </p:spTree>
    <p:extLst>
      <p:ext uri="{BB962C8B-B14F-4D97-AF65-F5344CB8AC3E}">
        <p14:creationId xmlns:p14="http://schemas.microsoft.com/office/powerpoint/2010/main" val="2070883027"/>
      </p:ext>
    </p:extLst>
  </p:cSld>
  <p:clrMapOvr>
    <a:masterClrMapping/>
  </p:clrMapOvr>
  <mc:AlternateContent xmlns:mc="http://schemas.openxmlformats.org/markup-compatibility/2006" xmlns:p14="http://schemas.microsoft.com/office/powerpoint/2010/main">
    <mc:Choice Requires="p14">
      <p:transition spd="slow" p14:dur="2000" advTm="101424"/>
    </mc:Choice>
    <mc:Fallback xmlns="">
      <p:transition spd="slow" advTm="10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0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Cornice">
  <a:themeElements>
    <a:clrScheme name="Corn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ornic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rnic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D8AF61-0EFE-4B67-AC63-165AA360F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A9C098-A058-4A59-AA77-E2402053F60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CEA0254-3646-4633-AE89-92733C2D69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TM03457475[[fn=Cornice]]</Template>
  <TotalTime>0</TotalTime>
  <Words>4298</Words>
  <Application>Microsoft Office PowerPoint</Application>
  <PresentationFormat>Widescreen</PresentationFormat>
  <Paragraphs>209</Paragraphs>
  <Slides>21</Slides>
  <Notes>21</Notes>
  <HiddenSlides>0</HiddenSlides>
  <MMClips>20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21</vt:i4>
      </vt:variant>
    </vt:vector>
  </HeadingPairs>
  <TitlesOfParts>
    <vt:vector size="26" baseType="lpstr">
      <vt:lpstr>Calibri</vt:lpstr>
      <vt:lpstr>Corbel</vt:lpstr>
      <vt:lpstr>Wingdings</vt:lpstr>
      <vt:lpstr>Wingdings 2</vt:lpstr>
      <vt:lpstr>Cornice</vt:lpstr>
      <vt:lpstr>ALLERGIA AL LATTICE: COME PREVENIRLA E GESTIRLA CORRETTAMENTE IN AMBITO OSPEDALIERO.</vt:lpstr>
      <vt:lpstr>IL LATTICE</vt:lpstr>
      <vt:lpstr>ALLERGIA AL LATTICE  Epidemi0logia</vt:lpstr>
      <vt:lpstr>ALLERGIA AL LATTICE  Soggetti a rischio</vt:lpstr>
      <vt:lpstr>ALLERGIA AL LATTICE  Soggetti a rischio</vt:lpstr>
      <vt:lpstr>ALLERGIA AL LATTICE  Manifestazioni cliniche</vt:lpstr>
      <vt:lpstr>ALLERGIA AL LATTICE  Diagnosi: Anamnesi</vt:lpstr>
      <vt:lpstr>ALLERGIA AL LATTICE  Diagnosi: Test cutanei</vt:lpstr>
      <vt:lpstr>ALLERGIA AL LATTICE  Diagnosi: Test di provocazione e test in vitro</vt:lpstr>
      <vt:lpstr>ALLERGIA AL LATTICE  Diagnosi</vt:lpstr>
      <vt:lpstr>ALLERGIA AL LATTICE  Prevenzione</vt:lpstr>
      <vt:lpstr>ALLERGIA AL LATTICE  Percorsi  latex-safe</vt:lpstr>
      <vt:lpstr>ALLERGIA AL LATTICE  Percorsi  latex-safe in reparto</vt:lpstr>
      <vt:lpstr>ALLERGIA AL LATTICE  Percorsi  latex-safe in sala operatoria</vt:lpstr>
      <vt:lpstr>ALLERGIA AL LATTICE  Percorsi  latex-safe in sala operatoria</vt:lpstr>
      <vt:lpstr>ALLERGIA AL LATTICE  Percorsi  latex-safe in sala parto</vt:lpstr>
      <vt:lpstr>ALLERGIA AL LATTICE  Percorsi  latex-safe in pronto soccorso</vt:lpstr>
      <vt:lpstr>ALLERGIA AL LATTICE  Diagnosi e trattamento dello shock anafilattico</vt:lpstr>
      <vt:lpstr>ALLERGIA AL LATTICE  Diagnosi e trattamento dello shock anafilattico</vt:lpstr>
      <vt:lpstr>ALLERGIA AL LATTICE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ALLERGIA AL LATTICE: DAL GRANDE PROBLEMA ALLE TANTE SOLUZIONI.</dc:title>
  <dc:creator>Emanuele Pisello</dc:creator>
  <cp:lastModifiedBy>SILVESTRI JESSICA</cp:lastModifiedBy>
  <cp:revision>21</cp:revision>
  <dcterms:created xsi:type="dcterms:W3CDTF">2022-11-16T11:32:46Z</dcterms:created>
  <dcterms:modified xsi:type="dcterms:W3CDTF">2023-12-17T17:28:36Z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